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71" r:id="rId4"/>
    <p:sldId id="272" r:id="rId5"/>
    <p:sldId id="282" r:id="rId6"/>
    <p:sldId id="274" r:id="rId7"/>
    <p:sldId id="273" r:id="rId8"/>
    <p:sldId id="275" r:id="rId9"/>
    <p:sldId id="276" r:id="rId10"/>
    <p:sldId id="277" r:id="rId11"/>
    <p:sldId id="281" r:id="rId12"/>
    <p:sldId id="280" r:id="rId13"/>
    <p:sldId id="279" r:id="rId14"/>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884C"/>
    <a:srgbClr val="A3864A"/>
    <a:srgbClr val="E9E4E0"/>
    <a:srgbClr val="E3DD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5" autoAdjust="0"/>
    <p:restoredTop sz="94660"/>
  </p:normalViewPr>
  <p:slideViewPr>
    <p:cSldViewPr snapToGrid="0">
      <p:cViewPr varScale="1">
        <p:scale>
          <a:sx n="74" d="100"/>
          <a:sy n="74" d="100"/>
        </p:scale>
        <p:origin x="101" y="2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p:cNvSpPr>
            <a:spLocks noGrp="1"/>
          </p:cNvSpPr>
          <p:nvPr>
            <p:ph type="dt" sz="half" idx="10"/>
          </p:nvPr>
        </p:nvSpPr>
        <p:spPr/>
        <p:txBody>
          <a:bodyPr/>
          <a:lstStyle/>
          <a:p>
            <a:fld id="{094C6DFA-2A6B-4965-9BDD-BC984D4F204A}" type="datetimeFigureOut">
              <a:rPr lang="ko-KR" altLang="en-US" smtClean="0"/>
              <a:t>2024-03-22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0EF6EC9C-3BC6-47E3-B24A-C7EF8767FC2A}" type="slidenum">
              <a:rPr lang="ko-KR" altLang="en-US" smtClean="0"/>
              <a:t>‹#›</a:t>
            </a:fld>
            <a:endParaRPr lang="ko-KR" altLang="en-US"/>
          </a:p>
        </p:txBody>
      </p:sp>
    </p:spTree>
    <p:extLst>
      <p:ext uri="{BB962C8B-B14F-4D97-AF65-F5344CB8AC3E}">
        <p14:creationId xmlns:p14="http://schemas.microsoft.com/office/powerpoint/2010/main" val="1628947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p:cNvSpPr>
            <a:spLocks noGrp="1"/>
          </p:cNvSpPr>
          <p:nvPr>
            <p:ph type="dt" sz="half" idx="10"/>
          </p:nvPr>
        </p:nvSpPr>
        <p:spPr/>
        <p:txBody>
          <a:bodyPr/>
          <a:lstStyle/>
          <a:p>
            <a:fld id="{094C6DFA-2A6B-4965-9BDD-BC984D4F204A}" type="datetimeFigureOut">
              <a:rPr lang="ko-KR" altLang="en-US" smtClean="0"/>
              <a:t>2024-03-22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0EF6EC9C-3BC6-47E3-B24A-C7EF8767FC2A}" type="slidenum">
              <a:rPr lang="ko-KR" altLang="en-US" smtClean="0"/>
              <a:t>‹#›</a:t>
            </a:fld>
            <a:endParaRPr lang="ko-KR" altLang="en-US"/>
          </a:p>
        </p:txBody>
      </p:sp>
    </p:spTree>
    <p:extLst>
      <p:ext uri="{BB962C8B-B14F-4D97-AF65-F5344CB8AC3E}">
        <p14:creationId xmlns:p14="http://schemas.microsoft.com/office/powerpoint/2010/main" val="3160240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p:cNvSpPr>
            <a:spLocks noGrp="1"/>
          </p:cNvSpPr>
          <p:nvPr>
            <p:ph type="dt" sz="half" idx="10"/>
          </p:nvPr>
        </p:nvSpPr>
        <p:spPr/>
        <p:txBody>
          <a:bodyPr/>
          <a:lstStyle/>
          <a:p>
            <a:fld id="{094C6DFA-2A6B-4965-9BDD-BC984D4F204A}" type="datetimeFigureOut">
              <a:rPr lang="ko-KR" altLang="en-US" smtClean="0"/>
              <a:t>2024-03-22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0EF6EC9C-3BC6-47E3-B24A-C7EF8767FC2A}" type="slidenum">
              <a:rPr lang="ko-KR" altLang="en-US" smtClean="0"/>
              <a:t>‹#›</a:t>
            </a:fld>
            <a:endParaRPr lang="ko-KR" altLang="en-US"/>
          </a:p>
        </p:txBody>
      </p:sp>
    </p:spTree>
    <p:extLst>
      <p:ext uri="{BB962C8B-B14F-4D97-AF65-F5344CB8AC3E}">
        <p14:creationId xmlns:p14="http://schemas.microsoft.com/office/powerpoint/2010/main" val="3930660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p:cNvSpPr>
            <a:spLocks noGrp="1"/>
          </p:cNvSpPr>
          <p:nvPr>
            <p:ph type="dt" sz="half" idx="10"/>
          </p:nvPr>
        </p:nvSpPr>
        <p:spPr/>
        <p:txBody>
          <a:bodyPr/>
          <a:lstStyle/>
          <a:p>
            <a:fld id="{094C6DFA-2A6B-4965-9BDD-BC984D4F204A}" type="datetimeFigureOut">
              <a:rPr lang="ko-KR" altLang="en-US" smtClean="0"/>
              <a:t>2024-03-22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0EF6EC9C-3BC6-47E3-B24A-C7EF8767FC2A}" type="slidenum">
              <a:rPr lang="ko-KR" altLang="en-US" smtClean="0"/>
              <a:t>‹#›</a:t>
            </a:fld>
            <a:endParaRPr lang="ko-KR" altLang="en-US"/>
          </a:p>
        </p:txBody>
      </p:sp>
    </p:spTree>
    <p:extLst>
      <p:ext uri="{BB962C8B-B14F-4D97-AF65-F5344CB8AC3E}">
        <p14:creationId xmlns:p14="http://schemas.microsoft.com/office/powerpoint/2010/main" val="929199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날짜 개체 틀 3"/>
          <p:cNvSpPr>
            <a:spLocks noGrp="1"/>
          </p:cNvSpPr>
          <p:nvPr>
            <p:ph type="dt" sz="half" idx="10"/>
          </p:nvPr>
        </p:nvSpPr>
        <p:spPr/>
        <p:txBody>
          <a:bodyPr/>
          <a:lstStyle/>
          <a:p>
            <a:fld id="{094C6DFA-2A6B-4965-9BDD-BC984D4F204A}" type="datetimeFigureOut">
              <a:rPr lang="ko-KR" altLang="en-US" smtClean="0"/>
              <a:t>2024-03-22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0EF6EC9C-3BC6-47E3-B24A-C7EF8767FC2A}" type="slidenum">
              <a:rPr lang="ko-KR" altLang="en-US" smtClean="0"/>
              <a:t>‹#›</a:t>
            </a:fld>
            <a:endParaRPr lang="ko-KR" altLang="en-US"/>
          </a:p>
        </p:txBody>
      </p:sp>
    </p:spTree>
    <p:extLst>
      <p:ext uri="{BB962C8B-B14F-4D97-AF65-F5344CB8AC3E}">
        <p14:creationId xmlns:p14="http://schemas.microsoft.com/office/powerpoint/2010/main" val="3743246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날짜 개체 틀 4"/>
          <p:cNvSpPr>
            <a:spLocks noGrp="1"/>
          </p:cNvSpPr>
          <p:nvPr>
            <p:ph type="dt" sz="half" idx="10"/>
          </p:nvPr>
        </p:nvSpPr>
        <p:spPr/>
        <p:txBody>
          <a:bodyPr/>
          <a:lstStyle/>
          <a:p>
            <a:fld id="{094C6DFA-2A6B-4965-9BDD-BC984D4F204A}" type="datetimeFigureOut">
              <a:rPr lang="ko-KR" altLang="en-US" smtClean="0"/>
              <a:t>2024-03-22</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0EF6EC9C-3BC6-47E3-B24A-C7EF8767FC2A}" type="slidenum">
              <a:rPr lang="ko-KR" altLang="en-US" smtClean="0"/>
              <a:t>‹#›</a:t>
            </a:fld>
            <a:endParaRPr lang="ko-KR" altLang="en-US"/>
          </a:p>
        </p:txBody>
      </p:sp>
    </p:spTree>
    <p:extLst>
      <p:ext uri="{BB962C8B-B14F-4D97-AF65-F5344CB8AC3E}">
        <p14:creationId xmlns:p14="http://schemas.microsoft.com/office/powerpoint/2010/main" val="2444689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7" name="날짜 개체 틀 6"/>
          <p:cNvSpPr>
            <a:spLocks noGrp="1"/>
          </p:cNvSpPr>
          <p:nvPr>
            <p:ph type="dt" sz="half" idx="10"/>
          </p:nvPr>
        </p:nvSpPr>
        <p:spPr/>
        <p:txBody>
          <a:bodyPr/>
          <a:lstStyle/>
          <a:p>
            <a:fld id="{094C6DFA-2A6B-4965-9BDD-BC984D4F204A}" type="datetimeFigureOut">
              <a:rPr lang="ko-KR" altLang="en-US" smtClean="0"/>
              <a:t>2024-03-22</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0EF6EC9C-3BC6-47E3-B24A-C7EF8767FC2A}" type="slidenum">
              <a:rPr lang="ko-KR" altLang="en-US" smtClean="0"/>
              <a:t>‹#›</a:t>
            </a:fld>
            <a:endParaRPr lang="ko-KR" altLang="en-US"/>
          </a:p>
        </p:txBody>
      </p:sp>
    </p:spTree>
    <p:extLst>
      <p:ext uri="{BB962C8B-B14F-4D97-AF65-F5344CB8AC3E}">
        <p14:creationId xmlns:p14="http://schemas.microsoft.com/office/powerpoint/2010/main" val="3121795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094C6DFA-2A6B-4965-9BDD-BC984D4F204A}" type="datetimeFigureOut">
              <a:rPr lang="ko-KR" altLang="en-US" smtClean="0"/>
              <a:t>2024-03-22</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0EF6EC9C-3BC6-47E3-B24A-C7EF8767FC2A}" type="slidenum">
              <a:rPr lang="ko-KR" altLang="en-US" smtClean="0"/>
              <a:t>‹#›</a:t>
            </a:fld>
            <a:endParaRPr lang="ko-KR" altLang="en-US"/>
          </a:p>
        </p:txBody>
      </p:sp>
    </p:spTree>
    <p:extLst>
      <p:ext uri="{BB962C8B-B14F-4D97-AF65-F5344CB8AC3E}">
        <p14:creationId xmlns:p14="http://schemas.microsoft.com/office/powerpoint/2010/main" val="3756018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094C6DFA-2A6B-4965-9BDD-BC984D4F204A}" type="datetimeFigureOut">
              <a:rPr lang="ko-KR" altLang="en-US" smtClean="0"/>
              <a:t>2024-03-22</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0EF6EC9C-3BC6-47E3-B24A-C7EF8767FC2A}" type="slidenum">
              <a:rPr lang="ko-KR" altLang="en-US" smtClean="0"/>
              <a:t>‹#›</a:t>
            </a:fld>
            <a:endParaRPr lang="ko-KR" altLang="en-US"/>
          </a:p>
        </p:txBody>
      </p:sp>
    </p:spTree>
    <p:extLst>
      <p:ext uri="{BB962C8B-B14F-4D97-AF65-F5344CB8AC3E}">
        <p14:creationId xmlns:p14="http://schemas.microsoft.com/office/powerpoint/2010/main" val="829276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p:cNvSpPr>
            <a:spLocks noGrp="1"/>
          </p:cNvSpPr>
          <p:nvPr>
            <p:ph type="dt" sz="half" idx="10"/>
          </p:nvPr>
        </p:nvSpPr>
        <p:spPr/>
        <p:txBody>
          <a:bodyPr/>
          <a:lstStyle/>
          <a:p>
            <a:fld id="{094C6DFA-2A6B-4965-9BDD-BC984D4F204A}" type="datetimeFigureOut">
              <a:rPr lang="ko-KR" altLang="en-US" smtClean="0"/>
              <a:t>2024-03-22</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0EF6EC9C-3BC6-47E3-B24A-C7EF8767FC2A}" type="slidenum">
              <a:rPr lang="ko-KR" altLang="en-US" smtClean="0"/>
              <a:t>‹#›</a:t>
            </a:fld>
            <a:endParaRPr lang="ko-KR" altLang="en-US"/>
          </a:p>
        </p:txBody>
      </p:sp>
    </p:spTree>
    <p:extLst>
      <p:ext uri="{BB962C8B-B14F-4D97-AF65-F5344CB8AC3E}">
        <p14:creationId xmlns:p14="http://schemas.microsoft.com/office/powerpoint/2010/main" val="4066225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p:cNvSpPr>
            <a:spLocks noGrp="1"/>
          </p:cNvSpPr>
          <p:nvPr>
            <p:ph type="dt" sz="half" idx="10"/>
          </p:nvPr>
        </p:nvSpPr>
        <p:spPr/>
        <p:txBody>
          <a:bodyPr/>
          <a:lstStyle/>
          <a:p>
            <a:fld id="{094C6DFA-2A6B-4965-9BDD-BC984D4F204A}" type="datetimeFigureOut">
              <a:rPr lang="ko-KR" altLang="en-US" smtClean="0"/>
              <a:t>2024-03-22</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0EF6EC9C-3BC6-47E3-B24A-C7EF8767FC2A}" type="slidenum">
              <a:rPr lang="ko-KR" altLang="en-US" smtClean="0"/>
              <a:t>‹#›</a:t>
            </a:fld>
            <a:endParaRPr lang="ko-KR" altLang="en-US"/>
          </a:p>
        </p:txBody>
      </p:sp>
    </p:spTree>
    <p:extLst>
      <p:ext uri="{BB962C8B-B14F-4D97-AF65-F5344CB8AC3E}">
        <p14:creationId xmlns:p14="http://schemas.microsoft.com/office/powerpoint/2010/main" val="2081098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4C6DFA-2A6B-4965-9BDD-BC984D4F204A}" type="datetimeFigureOut">
              <a:rPr lang="ko-KR" altLang="en-US" smtClean="0"/>
              <a:t>2024-03-22</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F6EC9C-3BC6-47E3-B24A-C7EF8767FC2A}" type="slidenum">
              <a:rPr lang="ko-KR" altLang="en-US" smtClean="0"/>
              <a:t>‹#›</a:t>
            </a:fld>
            <a:endParaRPr lang="ko-KR" altLang="en-US"/>
          </a:p>
        </p:txBody>
      </p:sp>
    </p:spTree>
    <p:extLst>
      <p:ext uri="{BB962C8B-B14F-4D97-AF65-F5344CB8AC3E}">
        <p14:creationId xmlns:p14="http://schemas.microsoft.com/office/powerpoint/2010/main" val="984736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0" y="6419850"/>
            <a:ext cx="12192000" cy="438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1026" name="Picture 2" descr="강동경희대병원, &quot;지역거점병원에서 국내 최고병원으로&quot;">
            <a:extLst>
              <a:ext uri="{FF2B5EF4-FFF2-40B4-BE49-F238E27FC236}">
                <a16:creationId xmlns:a16="http://schemas.microsoft.com/office/drawing/2014/main" id="{85E84861-9982-4A8F-7615-7704ADBEB8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3" name="직사각형 12">
            <a:extLst>
              <a:ext uri="{FF2B5EF4-FFF2-40B4-BE49-F238E27FC236}">
                <a16:creationId xmlns:a16="http://schemas.microsoft.com/office/drawing/2014/main" id="{245B0347-77C6-F078-21D9-AB2B39CFF37B}"/>
              </a:ext>
            </a:extLst>
          </p:cNvPr>
          <p:cNvSpPr/>
          <p:nvPr/>
        </p:nvSpPr>
        <p:spPr>
          <a:xfrm flipH="1">
            <a:off x="0" y="0"/>
            <a:ext cx="12192000" cy="6858000"/>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 name="제목 13">
            <a:extLst>
              <a:ext uri="{FF2B5EF4-FFF2-40B4-BE49-F238E27FC236}">
                <a16:creationId xmlns:a16="http://schemas.microsoft.com/office/drawing/2014/main" id="{9A7CDD57-132D-1F58-AF56-CF6B6B2E3BDF}"/>
              </a:ext>
            </a:extLst>
          </p:cNvPr>
          <p:cNvSpPr>
            <a:spLocks noGrp="1"/>
          </p:cNvSpPr>
          <p:nvPr>
            <p:ph type="ctrTitle"/>
          </p:nvPr>
        </p:nvSpPr>
        <p:spPr/>
        <p:txBody>
          <a:bodyPr/>
          <a:lstStyle/>
          <a:p>
            <a:r>
              <a:rPr lang="ko-KR" altLang="en-US" dirty="0" err="1">
                <a:latin typeface="함초롬바탕 확장" panose="02030504000101010101" pitchFamily="18" charset="-127"/>
                <a:ea typeface="함초롬바탕 확장" panose="02030504000101010101" pitchFamily="18" charset="-127"/>
              </a:rPr>
              <a:t>강동경희대학교병원</a:t>
            </a:r>
            <a:endParaRPr lang="ko-KR" altLang="en-US" dirty="0">
              <a:latin typeface="함초롬바탕 확장" panose="02030504000101010101" pitchFamily="18" charset="-127"/>
              <a:ea typeface="함초롬바탕 확장" panose="02030504000101010101" pitchFamily="18" charset="-127"/>
            </a:endParaRPr>
          </a:p>
        </p:txBody>
      </p:sp>
      <p:sp>
        <p:nvSpPr>
          <p:cNvPr id="15" name="부제목 14">
            <a:extLst>
              <a:ext uri="{FF2B5EF4-FFF2-40B4-BE49-F238E27FC236}">
                <a16:creationId xmlns:a16="http://schemas.microsoft.com/office/drawing/2014/main" id="{84068390-841D-129D-CACD-1BFA1487284E}"/>
              </a:ext>
            </a:extLst>
          </p:cNvPr>
          <p:cNvSpPr>
            <a:spLocks noGrp="1"/>
          </p:cNvSpPr>
          <p:nvPr>
            <p:ph type="subTitle" idx="1"/>
          </p:nvPr>
        </p:nvSpPr>
        <p:spPr>
          <a:xfrm>
            <a:off x="1524000" y="3717234"/>
            <a:ext cx="9144000" cy="1540565"/>
          </a:xfrm>
        </p:spPr>
        <p:txBody>
          <a:bodyPr/>
          <a:lstStyle/>
          <a:p>
            <a:endParaRPr lang="ko-KR" altLang="en-US" dirty="0">
              <a:latin typeface="한컴산뜻돋움" panose="02000000000000000000" pitchFamily="2" charset="-127"/>
              <a:ea typeface="한컴산뜻돋움" panose="02000000000000000000" pitchFamily="2" charset="-127"/>
            </a:endParaRPr>
          </a:p>
        </p:txBody>
      </p:sp>
    </p:spTree>
    <p:extLst>
      <p:ext uri="{BB962C8B-B14F-4D97-AF65-F5344CB8AC3E}">
        <p14:creationId xmlns:p14="http://schemas.microsoft.com/office/powerpoint/2010/main" val="1410532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0" y="6419850"/>
            <a:ext cx="12192000" cy="438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1026" name="Picture 2" descr="강동경희대병원, &quot;지역거점병원에서 국내 최고병원으로&quot;">
            <a:extLst>
              <a:ext uri="{FF2B5EF4-FFF2-40B4-BE49-F238E27FC236}">
                <a16:creationId xmlns:a16="http://schemas.microsoft.com/office/drawing/2014/main" id="{85E84861-9982-4A8F-7615-7704ADBEB8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3" name="직사각형 12">
            <a:extLst>
              <a:ext uri="{FF2B5EF4-FFF2-40B4-BE49-F238E27FC236}">
                <a16:creationId xmlns:a16="http://schemas.microsoft.com/office/drawing/2014/main" id="{245B0347-77C6-F078-21D9-AB2B39CFF37B}"/>
              </a:ext>
            </a:extLst>
          </p:cNvPr>
          <p:cNvSpPr/>
          <p:nvPr/>
        </p:nvSpPr>
        <p:spPr>
          <a:xfrm flipH="1">
            <a:off x="0" y="0"/>
            <a:ext cx="12192000" cy="6858000"/>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8" name="그림 7">
            <a:extLst>
              <a:ext uri="{FF2B5EF4-FFF2-40B4-BE49-F238E27FC236}">
                <a16:creationId xmlns:a16="http://schemas.microsoft.com/office/drawing/2014/main" id="{EF89FE8F-A4A6-5135-B8EF-6215CF6C16AF}"/>
              </a:ext>
            </a:extLst>
          </p:cNvPr>
          <p:cNvPicPr>
            <a:picLocks noChangeAspect="1"/>
          </p:cNvPicPr>
          <p:nvPr/>
        </p:nvPicPr>
        <p:blipFill>
          <a:blip r:embed="rId3"/>
          <a:stretch>
            <a:fillRect/>
          </a:stretch>
        </p:blipFill>
        <p:spPr>
          <a:xfrm>
            <a:off x="4014035" y="1008678"/>
            <a:ext cx="4163929" cy="4840644"/>
          </a:xfrm>
          <a:prstGeom prst="rect">
            <a:avLst/>
          </a:prstGeom>
        </p:spPr>
      </p:pic>
      <p:pic>
        <p:nvPicPr>
          <p:cNvPr id="11" name="그림 10">
            <a:extLst>
              <a:ext uri="{FF2B5EF4-FFF2-40B4-BE49-F238E27FC236}">
                <a16:creationId xmlns:a16="http://schemas.microsoft.com/office/drawing/2014/main" id="{4FA99C78-0D04-5195-449D-B78EBAF61102}"/>
              </a:ext>
            </a:extLst>
          </p:cNvPr>
          <p:cNvPicPr>
            <a:picLocks noChangeAspect="1"/>
          </p:cNvPicPr>
          <p:nvPr/>
        </p:nvPicPr>
        <p:blipFill>
          <a:blip r:embed="rId4"/>
          <a:stretch>
            <a:fillRect/>
          </a:stretch>
        </p:blipFill>
        <p:spPr>
          <a:xfrm>
            <a:off x="4315813" y="1362277"/>
            <a:ext cx="3560373" cy="4133446"/>
          </a:xfrm>
          <a:prstGeom prst="rect">
            <a:avLst/>
          </a:prstGeom>
        </p:spPr>
      </p:pic>
      <p:sp>
        <p:nvSpPr>
          <p:cNvPr id="16" name="제목 15">
            <a:extLst>
              <a:ext uri="{FF2B5EF4-FFF2-40B4-BE49-F238E27FC236}">
                <a16:creationId xmlns:a16="http://schemas.microsoft.com/office/drawing/2014/main" id="{F619A803-0278-220A-34D5-6880AB9DDD3D}"/>
              </a:ext>
            </a:extLst>
          </p:cNvPr>
          <p:cNvSpPr>
            <a:spLocks noGrp="1"/>
          </p:cNvSpPr>
          <p:nvPr>
            <p:ph type="title"/>
          </p:nvPr>
        </p:nvSpPr>
        <p:spPr>
          <a:xfrm>
            <a:off x="4584169" y="3123271"/>
            <a:ext cx="4163929" cy="1581635"/>
          </a:xfrm>
        </p:spPr>
        <p:txBody>
          <a:bodyPr>
            <a:noAutofit/>
          </a:bodyPr>
          <a:lstStyle/>
          <a:p>
            <a:r>
              <a:rPr lang="ko-KR" altLang="en-US" sz="6000">
                <a:solidFill>
                  <a:srgbClr val="A5884C"/>
                </a:solidFill>
              </a:rPr>
              <a:t> 장단점</a:t>
            </a:r>
            <a:br>
              <a:rPr lang="en-US" altLang="ko-KR" sz="6000" dirty="0">
                <a:solidFill>
                  <a:srgbClr val="A5884C"/>
                </a:solidFill>
              </a:rPr>
            </a:br>
            <a:endParaRPr lang="ko-KR" altLang="en-US" sz="6000" dirty="0"/>
          </a:p>
        </p:txBody>
      </p:sp>
    </p:spTree>
    <p:extLst>
      <p:ext uri="{BB962C8B-B14F-4D97-AF65-F5344CB8AC3E}">
        <p14:creationId xmlns:p14="http://schemas.microsoft.com/office/powerpoint/2010/main" val="4044732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0" y="6419850"/>
            <a:ext cx="12192000" cy="438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1026" name="Picture 2" descr="강동경희대병원, &quot;지역거점병원에서 국내 최고병원으로&quot;">
            <a:extLst>
              <a:ext uri="{FF2B5EF4-FFF2-40B4-BE49-F238E27FC236}">
                <a16:creationId xmlns:a16="http://schemas.microsoft.com/office/drawing/2014/main" id="{85E84861-9982-4A8F-7615-7704ADBEB8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3" name="직사각형 12">
            <a:extLst>
              <a:ext uri="{FF2B5EF4-FFF2-40B4-BE49-F238E27FC236}">
                <a16:creationId xmlns:a16="http://schemas.microsoft.com/office/drawing/2014/main" id="{245B0347-77C6-F078-21D9-AB2B39CFF37B}"/>
              </a:ext>
            </a:extLst>
          </p:cNvPr>
          <p:cNvSpPr/>
          <p:nvPr/>
        </p:nvSpPr>
        <p:spPr>
          <a:xfrm flipH="1">
            <a:off x="0" y="0"/>
            <a:ext cx="12192000" cy="6858000"/>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 name="부제목 2">
            <a:extLst>
              <a:ext uri="{FF2B5EF4-FFF2-40B4-BE49-F238E27FC236}">
                <a16:creationId xmlns:a16="http://schemas.microsoft.com/office/drawing/2014/main" id="{5C63E460-84EE-56B2-869E-20D4B74F8315}"/>
              </a:ext>
            </a:extLst>
          </p:cNvPr>
          <p:cNvSpPr>
            <a:spLocks noGrp="1"/>
          </p:cNvSpPr>
          <p:nvPr>
            <p:ph type="subTitle" idx="4294967295"/>
          </p:nvPr>
        </p:nvSpPr>
        <p:spPr>
          <a:xfrm>
            <a:off x="985520" y="416560"/>
            <a:ext cx="10982960" cy="6146165"/>
          </a:xfrm>
        </p:spPr>
        <p:txBody>
          <a:bodyPr>
            <a:noAutofit/>
          </a:bodyPr>
          <a:lstStyle/>
          <a:p>
            <a:pPr marL="0" indent="0">
              <a:buNone/>
            </a:pPr>
            <a:r>
              <a:rPr lang="en-US" altLang="ko-KR" sz="2400" b="1" dirty="0">
                <a:latin typeface="한컴 말랑말랑 Regular" panose="020F0303000000000000" pitchFamily="50" charset="-127"/>
                <a:ea typeface="한컴 말랑말랑 Regular" panose="020F0303000000000000" pitchFamily="50" charset="-127"/>
              </a:rPr>
              <a:t>&lt; </a:t>
            </a:r>
            <a:r>
              <a:rPr lang="ko-KR" altLang="en-US" sz="2400" b="1" dirty="0">
                <a:latin typeface="한컴 말랑말랑 Regular" panose="020F0303000000000000" pitchFamily="50" charset="-127"/>
                <a:ea typeface="한컴 말랑말랑 Regular" panose="020F0303000000000000" pitchFamily="50" charset="-127"/>
              </a:rPr>
              <a:t>장점 </a:t>
            </a:r>
            <a:r>
              <a:rPr lang="en-US" altLang="ko-KR" sz="2400" b="1" dirty="0">
                <a:latin typeface="한컴 말랑말랑 Regular" panose="020F0303000000000000" pitchFamily="50" charset="-127"/>
                <a:ea typeface="한컴 말랑말랑 Regular" panose="020F0303000000000000" pitchFamily="50" charset="-127"/>
              </a:rPr>
              <a:t>&gt;</a:t>
            </a:r>
            <a:r>
              <a:rPr lang="en-US" altLang="ko-KR" sz="2400" dirty="0">
                <a:latin typeface="한컴 말랑말랑 Regular" panose="020F0303000000000000" pitchFamily="50" charset="-127"/>
                <a:ea typeface="한컴 말랑말랑 Regular" panose="020F0303000000000000" pitchFamily="50" charset="-127"/>
              </a:rPr>
              <a:t> </a:t>
            </a:r>
          </a:p>
          <a:p>
            <a:r>
              <a:rPr lang="ko-KR" altLang="en-US" sz="2400" dirty="0">
                <a:latin typeface="한컴 말랑말랑 Regular" panose="020F0303000000000000" pitchFamily="50" charset="-127"/>
                <a:ea typeface="한컴 말랑말랑 Regular" panose="020F0303000000000000" pitchFamily="50" charset="-127"/>
              </a:rPr>
              <a:t>출근 시간이 다른 병원보다 늦어서 좋았다</a:t>
            </a:r>
            <a:r>
              <a:rPr lang="en-US" altLang="ko-KR" sz="2400" dirty="0">
                <a:latin typeface="한컴 말랑말랑 Regular" panose="020F0303000000000000" pitchFamily="50" charset="-127"/>
                <a:ea typeface="한컴 말랑말랑 Regular" panose="020F0303000000000000" pitchFamily="50" charset="-127"/>
              </a:rPr>
              <a:t>.</a:t>
            </a:r>
          </a:p>
          <a:p>
            <a:r>
              <a:rPr lang="ko-KR" altLang="en-US" sz="2400" dirty="0">
                <a:latin typeface="한컴 말랑말랑 Regular" panose="020F0303000000000000" pitchFamily="50" charset="-127"/>
                <a:ea typeface="한컴 말랑말랑 Regular" panose="020F0303000000000000" pitchFamily="50" charset="-127"/>
              </a:rPr>
              <a:t>오전 진료는 빨리 끝나는 편이 많아 </a:t>
            </a:r>
            <a:br>
              <a:rPr lang="en-US" altLang="ko-KR" sz="2400" dirty="0">
                <a:latin typeface="한컴 말랑말랑 Regular" panose="020F0303000000000000" pitchFamily="50" charset="-127"/>
                <a:ea typeface="한컴 말랑말랑 Regular" panose="020F0303000000000000" pitchFamily="50" charset="-127"/>
              </a:rPr>
            </a:br>
            <a:r>
              <a:rPr lang="ko-KR" altLang="en-US" sz="2400" dirty="0">
                <a:latin typeface="한컴 말랑말랑 Regular" panose="020F0303000000000000" pitchFamily="50" charset="-127"/>
                <a:ea typeface="한컴 말랑말랑 Regular" panose="020F0303000000000000" pitchFamily="50" charset="-127"/>
              </a:rPr>
              <a:t>보통 원래 점심시간 보다 일찍 밥을 먹었다</a:t>
            </a:r>
            <a:r>
              <a:rPr lang="en-US" altLang="ko-KR" sz="2400" dirty="0">
                <a:latin typeface="한컴 말랑말랑 Regular" panose="020F0303000000000000" pitchFamily="50" charset="-127"/>
                <a:ea typeface="한컴 말랑말랑 Regular" panose="020F0303000000000000" pitchFamily="50" charset="-127"/>
              </a:rPr>
              <a:t>.</a:t>
            </a:r>
          </a:p>
          <a:p>
            <a:r>
              <a:rPr lang="ko-KR" altLang="en-US" sz="2400" dirty="0">
                <a:latin typeface="한컴 말랑말랑 Regular" panose="020F0303000000000000" pitchFamily="50" charset="-127"/>
                <a:ea typeface="한컴 말랑말랑 Regular" panose="020F0303000000000000" pitchFamily="50" charset="-127"/>
              </a:rPr>
              <a:t>진료가 일찍 끝나면 진료가 끝나는 대로 실습생들을 보내 주어서 </a:t>
            </a:r>
            <a:br>
              <a:rPr lang="en-US" altLang="ko-KR" sz="2400" dirty="0">
                <a:latin typeface="한컴 말랑말랑 Regular" panose="020F0303000000000000" pitchFamily="50" charset="-127"/>
                <a:ea typeface="한컴 말랑말랑 Regular" panose="020F0303000000000000" pitchFamily="50" charset="-127"/>
              </a:rPr>
            </a:br>
            <a:r>
              <a:rPr lang="en-US" altLang="ko-KR" sz="2400" dirty="0">
                <a:latin typeface="한컴 말랑말랑 Regular" panose="020F0303000000000000" pitchFamily="50" charset="-127"/>
                <a:ea typeface="한컴 말랑말랑 Regular" panose="020F0303000000000000" pitchFamily="50" charset="-127"/>
              </a:rPr>
              <a:t>5</a:t>
            </a:r>
            <a:r>
              <a:rPr lang="ko-KR" altLang="en-US" sz="2400" dirty="0">
                <a:latin typeface="한컴 말랑말랑 Regular" panose="020F0303000000000000" pitchFamily="50" charset="-127"/>
                <a:ea typeface="한컴 말랑말랑 Regular" panose="020F0303000000000000" pitchFamily="50" charset="-127"/>
              </a:rPr>
              <a:t>시에 퇴근한 경험도 있다</a:t>
            </a:r>
            <a:r>
              <a:rPr lang="en-US" altLang="ko-KR" sz="2400" dirty="0">
                <a:latin typeface="한컴 말랑말랑 Regular" panose="020F0303000000000000" pitchFamily="50" charset="-127"/>
                <a:ea typeface="한컴 말랑말랑 Regular" panose="020F0303000000000000" pitchFamily="50" charset="-127"/>
              </a:rPr>
              <a:t>.</a:t>
            </a:r>
          </a:p>
          <a:p>
            <a:r>
              <a:rPr lang="ko-KR" altLang="en-US" sz="2400" dirty="0">
                <a:latin typeface="한컴 말랑말랑 Regular" panose="020F0303000000000000" pitchFamily="50" charset="-127"/>
                <a:ea typeface="한컴 말랑말랑 Regular" panose="020F0303000000000000" pitchFamily="50" charset="-127"/>
              </a:rPr>
              <a:t>구강외과에서 </a:t>
            </a:r>
            <a:r>
              <a:rPr lang="ko-KR" altLang="en-US" sz="2400" dirty="0" err="1">
                <a:latin typeface="한컴 말랑말랑 Regular" panose="020F0303000000000000" pitchFamily="50" charset="-127"/>
                <a:ea typeface="한컴 말랑말랑 Regular" panose="020F0303000000000000" pitchFamily="50" charset="-127"/>
              </a:rPr>
              <a:t>어시를</a:t>
            </a:r>
            <a:r>
              <a:rPr lang="ko-KR" altLang="en-US" sz="2400" dirty="0">
                <a:latin typeface="한컴 말랑말랑 Regular" panose="020F0303000000000000" pitchFamily="50" charset="-127"/>
                <a:ea typeface="한컴 말랑말랑 Regular" panose="020F0303000000000000" pitchFamily="50" charset="-127"/>
              </a:rPr>
              <a:t> 설 기회가 많았다</a:t>
            </a:r>
            <a:r>
              <a:rPr lang="en-US" altLang="ko-KR" sz="2400" dirty="0">
                <a:latin typeface="한컴 말랑말랑 Regular" panose="020F0303000000000000" pitchFamily="50" charset="-127"/>
                <a:ea typeface="한컴 말랑말랑 Regular" panose="020F0303000000000000" pitchFamily="50" charset="-127"/>
              </a:rPr>
              <a:t>.</a:t>
            </a:r>
          </a:p>
          <a:p>
            <a:r>
              <a:rPr lang="en-US" altLang="ko-KR" sz="2400" dirty="0">
                <a:latin typeface="한컴 말랑말랑 Regular" panose="020F0303000000000000" pitchFamily="50" charset="-127"/>
                <a:ea typeface="한컴 말랑말랑 Regular" panose="020F0303000000000000" pitchFamily="50" charset="-127"/>
              </a:rPr>
              <a:t>2</a:t>
            </a:r>
            <a:r>
              <a:rPr lang="ko-KR" altLang="en-US" sz="2400" dirty="0">
                <a:latin typeface="한컴 말랑말랑 Regular" panose="020F0303000000000000" pitchFamily="50" charset="-127"/>
                <a:ea typeface="한컴 말랑말랑 Regular" panose="020F0303000000000000" pitchFamily="50" charset="-127"/>
              </a:rPr>
              <a:t>주마다 로테이션을 돌기 때문에 다양한 진료과에서 실습할 수 있었다</a:t>
            </a:r>
            <a:r>
              <a:rPr lang="en-US" altLang="ko-KR" sz="2400" dirty="0">
                <a:latin typeface="한컴 말랑말랑 Regular" panose="020F0303000000000000" pitchFamily="50" charset="-127"/>
                <a:ea typeface="한컴 말랑말랑 Regular" panose="020F0303000000000000" pitchFamily="50" charset="-127"/>
              </a:rPr>
              <a:t>.</a:t>
            </a:r>
          </a:p>
          <a:p>
            <a:pPr marL="0" indent="0">
              <a:lnSpc>
                <a:spcPct val="200000"/>
              </a:lnSpc>
              <a:buNone/>
            </a:pPr>
            <a:endParaRPr lang="en-US" altLang="ko-KR" sz="2400" b="1" dirty="0">
              <a:latin typeface="한컴 말랑말랑 Regular" panose="020F0303000000000000" pitchFamily="50" charset="-127"/>
              <a:ea typeface="한컴 말랑말랑 Regular" panose="020F0303000000000000" pitchFamily="50" charset="-127"/>
            </a:endParaRPr>
          </a:p>
          <a:p>
            <a:pPr marL="0" indent="0" algn="l">
              <a:buNone/>
            </a:pPr>
            <a:r>
              <a:rPr lang="en-US" altLang="ko-KR" sz="2400" b="1" dirty="0">
                <a:latin typeface="한컴 말랑말랑 Regular" panose="020F0303000000000000" pitchFamily="50" charset="-127"/>
                <a:ea typeface="한컴 말랑말랑 Regular" panose="020F0303000000000000" pitchFamily="50" charset="-127"/>
              </a:rPr>
              <a:t>&lt; </a:t>
            </a:r>
            <a:r>
              <a:rPr lang="ko-KR" altLang="en-US" sz="2400" b="1" dirty="0">
                <a:latin typeface="한컴 말랑말랑 Regular" panose="020F0303000000000000" pitchFamily="50" charset="-127"/>
                <a:ea typeface="한컴 말랑말랑 Regular" panose="020F0303000000000000" pitchFamily="50" charset="-127"/>
              </a:rPr>
              <a:t>단점 </a:t>
            </a:r>
            <a:r>
              <a:rPr lang="en-US" altLang="ko-KR" sz="2400" b="1" dirty="0">
                <a:latin typeface="한컴 말랑말랑 Regular" panose="020F0303000000000000" pitchFamily="50" charset="-127"/>
                <a:ea typeface="한컴 말랑말랑 Regular" panose="020F0303000000000000" pitchFamily="50" charset="-127"/>
              </a:rPr>
              <a:t>&gt;</a:t>
            </a:r>
          </a:p>
          <a:p>
            <a:r>
              <a:rPr lang="ko-KR" altLang="en-US" sz="2400" dirty="0">
                <a:latin typeface="한컴 말랑말랑 Regular" panose="020F0303000000000000" pitchFamily="50" charset="-127"/>
                <a:ea typeface="한컴 말랑말랑 Regular" panose="020F0303000000000000" pitchFamily="50" charset="-127"/>
              </a:rPr>
              <a:t>탈의실이 좁고 주차장을 통해서만 갈 수 있어 찾아가는 길이 어렵다</a:t>
            </a:r>
            <a:r>
              <a:rPr lang="en-US" altLang="ko-KR" sz="2400" dirty="0">
                <a:latin typeface="한컴 말랑말랑 Regular" panose="020F0303000000000000" pitchFamily="50" charset="-127"/>
                <a:ea typeface="한컴 말랑말랑 Regular" panose="020F0303000000000000" pitchFamily="50" charset="-127"/>
              </a:rPr>
              <a:t>.</a:t>
            </a:r>
          </a:p>
          <a:p>
            <a:r>
              <a:rPr lang="ko-KR" altLang="en-US" sz="2400" dirty="0">
                <a:latin typeface="한컴 말랑말랑 Regular" panose="020F0303000000000000" pitchFamily="50" charset="-127"/>
                <a:ea typeface="한컴 말랑말랑 Regular" panose="020F0303000000000000" pitchFamily="50" charset="-127"/>
              </a:rPr>
              <a:t>전문의 선생님들이 같은 기구를 말하는데도 각자 사용하시는 용어가 달라서</a:t>
            </a:r>
            <a:br>
              <a:rPr lang="en-US" altLang="ko-KR" sz="2400" dirty="0">
                <a:latin typeface="한컴 말랑말랑 Regular" panose="020F0303000000000000" pitchFamily="50" charset="-127"/>
                <a:ea typeface="한컴 말랑말랑 Regular" panose="020F0303000000000000" pitchFamily="50" charset="-127"/>
              </a:rPr>
            </a:br>
            <a:r>
              <a:rPr lang="ko-KR" altLang="en-US" sz="2400" dirty="0">
                <a:latin typeface="한컴 말랑말랑 Regular" panose="020F0303000000000000" pitchFamily="50" charset="-127"/>
                <a:ea typeface="한컴 말랑말랑 Regular" panose="020F0303000000000000" pitchFamily="50" charset="-127"/>
              </a:rPr>
              <a:t>실습 첫 주에는 많이 헷갈렸다</a:t>
            </a:r>
            <a:r>
              <a:rPr lang="en-US" altLang="ko-KR" sz="2400" dirty="0">
                <a:latin typeface="한컴 말랑말랑 Regular" panose="020F0303000000000000" pitchFamily="50" charset="-127"/>
                <a:ea typeface="한컴 말랑말랑 Regular" panose="020F0303000000000000" pitchFamily="50" charset="-127"/>
              </a:rPr>
              <a:t>.</a:t>
            </a:r>
          </a:p>
        </p:txBody>
      </p:sp>
    </p:spTree>
    <p:extLst>
      <p:ext uri="{BB962C8B-B14F-4D97-AF65-F5344CB8AC3E}">
        <p14:creationId xmlns:p14="http://schemas.microsoft.com/office/powerpoint/2010/main" val="509175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0" y="6419850"/>
            <a:ext cx="12192000" cy="438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1026" name="Picture 2" descr="강동경희대병원, &quot;지역거점병원에서 국내 최고병원으로&quot;">
            <a:extLst>
              <a:ext uri="{FF2B5EF4-FFF2-40B4-BE49-F238E27FC236}">
                <a16:creationId xmlns:a16="http://schemas.microsoft.com/office/drawing/2014/main" id="{85E84861-9982-4A8F-7615-7704ADBEB8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3" name="직사각형 12">
            <a:extLst>
              <a:ext uri="{FF2B5EF4-FFF2-40B4-BE49-F238E27FC236}">
                <a16:creationId xmlns:a16="http://schemas.microsoft.com/office/drawing/2014/main" id="{245B0347-77C6-F078-21D9-AB2B39CFF37B}"/>
              </a:ext>
            </a:extLst>
          </p:cNvPr>
          <p:cNvSpPr/>
          <p:nvPr/>
        </p:nvSpPr>
        <p:spPr>
          <a:xfrm flipH="1">
            <a:off x="0" y="0"/>
            <a:ext cx="12192000" cy="6858000"/>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8" name="그림 7">
            <a:extLst>
              <a:ext uri="{FF2B5EF4-FFF2-40B4-BE49-F238E27FC236}">
                <a16:creationId xmlns:a16="http://schemas.microsoft.com/office/drawing/2014/main" id="{EF89FE8F-A4A6-5135-B8EF-6215CF6C16AF}"/>
              </a:ext>
            </a:extLst>
          </p:cNvPr>
          <p:cNvPicPr>
            <a:picLocks noChangeAspect="1"/>
          </p:cNvPicPr>
          <p:nvPr/>
        </p:nvPicPr>
        <p:blipFill>
          <a:blip r:embed="rId3"/>
          <a:stretch>
            <a:fillRect/>
          </a:stretch>
        </p:blipFill>
        <p:spPr>
          <a:xfrm>
            <a:off x="4014035" y="1008678"/>
            <a:ext cx="4163929" cy="4840644"/>
          </a:xfrm>
          <a:prstGeom prst="rect">
            <a:avLst/>
          </a:prstGeom>
        </p:spPr>
      </p:pic>
      <p:pic>
        <p:nvPicPr>
          <p:cNvPr id="11" name="그림 10">
            <a:extLst>
              <a:ext uri="{FF2B5EF4-FFF2-40B4-BE49-F238E27FC236}">
                <a16:creationId xmlns:a16="http://schemas.microsoft.com/office/drawing/2014/main" id="{4FA99C78-0D04-5195-449D-B78EBAF61102}"/>
              </a:ext>
            </a:extLst>
          </p:cNvPr>
          <p:cNvPicPr>
            <a:picLocks noChangeAspect="1"/>
          </p:cNvPicPr>
          <p:nvPr/>
        </p:nvPicPr>
        <p:blipFill>
          <a:blip r:embed="rId4"/>
          <a:stretch>
            <a:fillRect/>
          </a:stretch>
        </p:blipFill>
        <p:spPr>
          <a:xfrm>
            <a:off x="4315813" y="1362277"/>
            <a:ext cx="3560373" cy="4133446"/>
          </a:xfrm>
          <a:prstGeom prst="rect">
            <a:avLst/>
          </a:prstGeom>
        </p:spPr>
      </p:pic>
      <p:sp>
        <p:nvSpPr>
          <p:cNvPr id="16" name="제목 15">
            <a:extLst>
              <a:ext uri="{FF2B5EF4-FFF2-40B4-BE49-F238E27FC236}">
                <a16:creationId xmlns:a16="http://schemas.microsoft.com/office/drawing/2014/main" id="{F619A803-0278-220A-34D5-6880AB9DDD3D}"/>
              </a:ext>
            </a:extLst>
          </p:cNvPr>
          <p:cNvSpPr>
            <a:spLocks noGrp="1"/>
          </p:cNvSpPr>
          <p:nvPr>
            <p:ph type="title"/>
          </p:nvPr>
        </p:nvSpPr>
        <p:spPr>
          <a:xfrm>
            <a:off x="4436918" y="3123271"/>
            <a:ext cx="4042824" cy="1581635"/>
          </a:xfrm>
        </p:spPr>
        <p:txBody>
          <a:bodyPr>
            <a:noAutofit/>
          </a:bodyPr>
          <a:lstStyle/>
          <a:p>
            <a:r>
              <a:rPr lang="ko-KR" altLang="en-US" sz="6000">
                <a:solidFill>
                  <a:srgbClr val="A5884C"/>
                </a:solidFill>
              </a:rPr>
              <a:t>에피소드</a:t>
            </a:r>
            <a:br>
              <a:rPr lang="en-US" altLang="ko-KR" sz="6000" dirty="0">
                <a:solidFill>
                  <a:srgbClr val="A5884C"/>
                </a:solidFill>
              </a:rPr>
            </a:br>
            <a:endParaRPr lang="ko-KR" altLang="en-US" sz="6000" dirty="0"/>
          </a:p>
        </p:txBody>
      </p:sp>
    </p:spTree>
    <p:extLst>
      <p:ext uri="{BB962C8B-B14F-4D97-AF65-F5344CB8AC3E}">
        <p14:creationId xmlns:p14="http://schemas.microsoft.com/office/powerpoint/2010/main" val="282984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0" y="6419850"/>
            <a:ext cx="12192000" cy="438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1026" name="Picture 2" descr="강동경희대병원, &quot;지역거점병원에서 국내 최고병원으로&quot;">
            <a:extLst>
              <a:ext uri="{FF2B5EF4-FFF2-40B4-BE49-F238E27FC236}">
                <a16:creationId xmlns:a16="http://schemas.microsoft.com/office/drawing/2014/main" id="{85E84861-9982-4A8F-7615-7704ADBEB8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3" name="직사각형 12">
            <a:extLst>
              <a:ext uri="{FF2B5EF4-FFF2-40B4-BE49-F238E27FC236}">
                <a16:creationId xmlns:a16="http://schemas.microsoft.com/office/drawing/2014/main" id="{245B0347-77C6-F078-21D9-AB2B39CFF37B}"/>
              </a:ext>
            </a:extLst>
          </p:cNvPr>
          <p:cNvSpPr/>
          <p:nvPr/>
        </p:nvSpPr>
        <p:spPr>
          <a:xfrm flipH="1">
            <a:off x="0" y="0"/>
            <a:ext cx="12192000" cy="6858000"/>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 name="내용 개체 틀 2">
            <a:extLst>
              <a:ext uri="{FF2B5EF4-FFF2-40B4-BE49-F238E27FC236}">
                <a16:creationId xmlns:a16="http://schemas.microsoft.com/office/drawing/2014/main" id="{D31FE2C4-84EF-6DE2-D363-2F921BE9F1F5}"/>
              </a:ext>
            </a:extLst>
          </p:cNvPr>
          <p:cNvSpPr>
            <a:spLocks noGrp="1"/>
          </p:cNvSpPr>
          <p:nvPr>
            <p:ph idx="4294967295"/>
          </p:nvPr>
        </p:nvSpPr>
        <p:spPr>
          <a:xfrm>
            <a:off x="944880" y="762000"/>
            <a:ext cx="9956800" cy="5414963"/>
          </a:xfrm>
        </p:spPr>
        <p:txBody>
          <a:bodyPr>
            <a:normAutofit lnSpcReduction="10000"/>
          </a:bodyPr>
          <a:lstStyle/>
          <a:p>
            <a:r>
              <a:rPr lang="ko-KR" altLang="en-US" dirty="0">
                <a:latin typeface="한컴 말랑말랑 Bold" panose="020F0803000000000000" pitchFamily="50" charset="-127"/>
                <a:ea typeface="한컴 말랑말랑 Bold" panose="020F0803000000000000" pitchFamily="50" charset="-127"/>
              </a:rPr>
              <a:t>구강외과에서 </a:t>
            </a:r>
            <a:r>
              <a:rPr lang="ko-KR" altLang="en-US" dirty="0" err="1">
                <a:latin typeface="한컴 말랑말랑 Bold" panose="020F0803000000000000" pitchFamily="50" charset="-127"/>
                <a:ea typeface="한컴 말랑말랑 Bold" panose="020F0803000000000000" pitchFamily="50" charset="-127"/>
              </a:rPr>
              <a:t>치근단</a:t>
            </a:r>
            <a:r>
              <a:rPr lang="ko-KR" altLang="en-US" dirty="0">
                <a:latin typeface="한컴 말랑말랑 Bold" panose="020F0803000000000000" pitchFamily="50" charset="-127"/>
                <a:ea typeface="한컴 말랑말랑 Bold" panose="020F0803000000000000" pitchFamily="50" charset="-127"/>
              </a:rPr>
              <a:t> 절제술 </a:t>
            </a:r>
            <a:r>
              <a:rPr lang="ko-KR" altLang="en-US" dirty="0" err="1">
                <a:latin typeface="한컴 말랑말랑 Bold" panose="020F0803000000000000" pitchFamily="50" charset="-127"/>
                <a:ea typeface="한컴 말랑말랑 Bold" panose="020F0803000000000000" pitchFamily="50" charset="-127"/>
              </a:rPr>
              <a:t>어시를</a:t>
            </a:r>
            <a:r>
              <a:rPr lang="ko-KR" altLang="en-US" dirty="0">
                <a:latin typeface="한컴 말랑말랑 Bold" panose="020F0803000000000000" pitchFamily="50" charset="-127"/>
                <a:ea typeface="한컴 말랑말랑 Bold" panose="020F0803000000000000" pitchFamily="50" charset="-127"/>
              </a:rPr>
              <a:t> 하게 </a:t>
            </a:r>
            <a:r>
              <a:rPr lang="ko-KR" altLang="en-US" dirty="0" err="1">
                <a:latin typeface="한컴 말랑말랑 Bold" panose="020F0803000000000000" pitchFamily="50" charset="-127"/>
                <a:ea typeface="한컴 말랑말랑 Bold" panose="020F0803000000000000" pitchFamily="50" charset="-127"/>
              </a:rPr>
              <a:t>되었었는데</a:t>
            </a:r>
            <a:r>
              <a:rPr lang="en-US" altLang="ko-KR" dirty="0">
                <a:latin typeface="한컴 말랑말랑 Bold" panose="020F0803000000000000" pitchFamily="50" charset="-127"/>
                <a:ea typeface="한컴 말랑말랑 Bold" panose="020F0803000000000000" pitchFamily="50" charset="-127"/>
              </a:rPr>
              <a:t> </a:t>
            </a:r>
          </a:p>
          <a:p>
            <a:pPr marL="0" indent="0">
              <a:buNone/>
            </a:pPr>
            <a:r>
              <a:rPr lang="en-US" altLang="ko-KR" dirty="0">
                <a:latin typeface="한컴 말랑말랑 Bold" panose="020F0803000000000000" pitchFamily="50" charset="-127"/>
                <a:ea typeface="한컴 말랑말랑 Bold" panose="020F0803000000000000" pitchFamily="50" charset="-127"/>
              </a:rPr>
              <a:t> </a:t>
            </a:r>
            <a:r>
              <a:rPr lang="ko-KR" altLang="en-US" dirty="0">
                <a:latin typeface="한컴 말랑말랑 Bold" panose="020F0803000000000000" pitchFamily="50" charset="-127"/>
                <a:ea typeface="한컴 말랑말랑 Bold" panose="020F0803000000000000" pitchFamily="50" charset="-127"/>
              </a:rPr>
              <a:t>치은을 절개했을 때 출혈이</a:t>
            </a:r>
            <a:r>
              <a:rPr lang="en-US" altLang="ko-KR" dirty="0">
                <a:latin typeface="한컴 말랑말랑 Bold" panose="020F0803000000000000" pitchFamily="50" charset="-127"/>
                <a:ea typeface="한컴 말랑말랑 Bold" panose="020F0803000000000000" pitchFamily="50" charset="-127"/>
              </a:rPr>
              <a:t> </a:t>
            </a:r>
            <a:r>
              <a:rPr lang="ko-KR" altLang="en-US" dirty="0">
                <a:latin typeface="한컴 말랑말랑 Bold" panose="020F0803000000000000" pitchFamily="50" charset="-127"/>
                <a:ea typeface="한컴 말랑말랑 Bold" panose="020F0803000000000000" pitchFamily="50" charset="-127"/>
              </a:rPr>
              <a:t>너무 심하게 지속되어서 </a:t>
            </a:r>
            <a:endParaRPr lang="en-US" altLang="ko-KR" dirty="0">
              <a:latin typeface="한컴 말랑말랑 Bold" panose="020F0803000000000000" pitchFamily="50" charset="-127"/>
              <a:ea typeface="한컴 말랑말랑 Bold" panose="020F0803000000000000" pitchFamily="50" charset="-127"/>
            </a:endParaRPr>
          </a:p>
          <a:p>
            <a:pPr marL="0" indent="0">
              <a:buNone/>
            </a:pPr>
            <a:r>
              <a:rPr lang="en-US" altLang="ko-KR" dirty="0">
                <a:latin typeface="한컴 말랑말랑 Bold" panose="020F0803000000000000" pitchFamily="50" charset="-127"/>
                <a:ea typeface="한컴 말랑말랑 Bold" panose="020F0803000000000000" pitchFamily="50" charset="-127"/>
              </a:rPr>
              <a:t> </a:t>
            </a:r>
            <a:r>
              <a:rPr lang="ko-KR" altLang="en-US" dirty="0">
                <a:latin typeface="한컴 말랑말랑 Bold" panose="020F0803000000000000" pitchFamily="50" charset="-127"/>
                <a:ea typeface="한컴 말랑말랑 Bold" panose="020F0803000000000000" pitchFamily="50" charset="-127"/>
              </a:rPr>
              <a:t>전문의 선생님이 치료 도중 </a:t>
            </a:r>
            <a:r>
              <a:rPr lang="ko-KR" altLang="en-US" dirty="0" err="1">
                <a:latin typeface="한컴 말랑말랑 Bold" panose="020F0803000000000000" pitchFamily="50" charset="-127"/>
                <a:ea typeface="한컴 말랑말랑 Bold" panose="020F0803000000000000" pitchFamily="50" charset="-127"/>
              </a:rPr>
              <a:t>에프네프린으로</a:t>
            </a:r>
            <a:r>
              <a:rPr lang="ko-KR" altLang="en-US" dirty="0">
                <a:latin typeface="한컴 말랑말랑 Bold" panose="020F0803000000000000" pitchFamily="50" charset="-127"/>
                <a:ea typeface="한컴 말랑말랑 Bold" panose="020F0803000000000000" pitchFamily="50" charset="-127"/>
              </a:rPr>
              <a:t> 계속 지혈을 하셨던 것이 </a:t>
            </a:r>
            <a:endParaRPr lang="en-US" altLang="ko-KR" dirty="0">
              <a:latin typeface="한컴 말랑말랑 Bold" panose="020F0803000000000000" pitchFamily="50" charset="-127"/>
              <a:ea typeface="한컴 말랑말랑 Bold" panose="020F0803000000000000" pitchFamily="50" charset="-127"/>
            </a:endParaRPr>
          </a:p>
          <a:p>
            <a:pPr marL="0" indent="0">
              <a:buNone/>
            </a:pPr>
            <a:r>
              <a:rPr lang="en-US" altLang="ko-KR" dirty="0">
                <a:latin typeface="한컴 말랑말랑 Bold" panose="020F0803000000000000" pitchFamily="50" charset="-127"/>
                <a:ea typeface="한컴 말랑말랑 Bold" panose="020F0803000000000000" pitchFamily="50" charset="-127"/>
              </a:rPr>
              <a:t> </a:t>
            </a:r>
            <a:r>
              <a:rPr lang="ko-KR" altLang="en-US" dirty="0">
                <a:latin typeface="한컴 말랑말랑 Bold" panose="020F0803000000000000" pitchFamily="50" charset="-127"/>
                <a:ea typeface="한컴 말랑말랑 Bold" panose="020F0803000000000000" pitchFamily="50" charset="-127"/>
              </a:rPr>
              <a:t>치과 임상학에서 배웠던 내용이 생각나 기억에 남았습니다</a:t>
            </a:r>
            <a:r>
              <a:rPr lang="en-US" altLang="ko-KR" dirty="0">
                <a:latin typeface="한컴 말랑말랑 Bold" panose="020F0803000000000000" pitchFamily="50" charset="-127"/>
                <a:ea typeface="한컴 말랑말랑 Bold" panose="020F0803000000000000" pitchFamily="50" charset="-127"/>
              </a:rPr>
              <a:t>.</a:t>
            </a:r>
          </a:p>
          <a:p>
            <a:pPr marL="0" indent="0">
              <a:buNone/>
            </a:pPr>
            <a:r>
              <a:rPr lang="en-US" altLang="ko-KR" dirty="0"/>
              <a:t> </a:t>
            </a:r>
          </a:p>
          <a:p>
            <a:r>
              <a:rPr lang="ko-KR" altLang="en-US" dirty="0">
                <a:latin typeface="한컴 말랑말랑 Bold" panose="020F0803000000000000" pitchFamily="50" charset="-127"/>
                <a:ea typeface="한컴 말랑말랑 Bold" panose="020F0803000000000000" pitchFamily="50" charset="-127"/>
              </a:rPr>
              <a:t>각 과의 실습 기간이 끝났을 때마다 마지막 날에 </a:t>
            </a:r>
            <a:endParaRPr lang="en-US" altLang="ko-KR" dirty="0">
              <a:latin typeface="한컴 말랑말랑 Bold" panose="020F0803000000000000" pitchFamily="50" charset="-127"/>
              <a:ea typeface="한컴 말랑말랑 Bold" panose="020F0803000000000000" pitchFamily="50" charset="-127"/>
            </a:endParaRPr>
          </a:p>
          <a:p>
            <a:pPr marL="0" indent="0">
              <a:buNone/>
            </a:pPr>
            <a:r>
              <a:rPr lang="en-US" altLang="ko-KR" dirty="0">
                <a:latin typeface="한컴 말랑말랑 Bold" panose="020F0803000000000000" pitchFamily="50" charset="-127"/>
                <a:ea typeface="한컴 말랑말랑 Bold" panose="020F0803000000000000" pitchFamily="50" charset="-127"/>
              </a:rPr>
              <a:t> </a:t>
            </a:r>
            <a:r>
              <a:rPr lang="ko-KR" altLang="en-US" dirty="0">
                <a:latin typeface="한컴 말랑말랑 Bold" panose="020F0803000000000000" pitchFamily="50" charset="-127"/>
                <a:ea typeface="한컴 말랑말랑 Bold" panose="020F0803000000000000" pitchFamily="50" charset="-127"/>
              </a:rPr>
              <a:t>과자</a:t>
            </a:r>
            <a:r>
              <a:rPr lang="en-US" altLang="ko-KR" dirty="0">
                <a:latin typeface="한컴 말랑말랑 Bold" panose="020F0803000000000000" pitchFamily="50" charset="-127"/>
                <a:ea typeface="한컴 말랑말랑 Bold" panose="020F0803000000000000" pitchFamily="50" charset="-127"/>
              </a:rPr>
              <a:t>, </a:t>
            </a:r>
            <a:r>
              <a:rPr lang="ko-KR" altLang="en-US" dirty="0">
                <a:latin typeface="한컴 말랑말랑 Bold" panose="020F0803000000000000" pitchFamily="50" charset="-127"/>
                <a:ea typeface="한컴 말랑말랑 Bold" panose="020F0803000000000000" pitchFamily="50" charset="-127"/>
              </a:rPr>
              <a:t>빵 등 간식을 하나씩 쥐여 주셨던 것이 기억에 남습니다</a:t>
            </a:r>
            <a:r>
              <a:rPr lang="en-US" altLang="ko-KR" dirty="0">
                <a:latin typeface="한컴 말랑말랑 Bold" panose="020F0803000000000000" pitchFamily="50" charset="-127"/>
                <a:ea typeface="한컴 말랑말랑 Bold" panose="020F0803000000000000" pitchFamily="50" charset="-127"/>
              </a:rPr>
              <a:t>.</a:t>
            </a:r>
          </a:p>
          <a:p>
            <a:pPr marL="0" indent="0">
              <a:buNone/>
            </a:pPr>
            <a:endParaRPr lang="en-US" altLang="ko-KR" dirty="0">
              <a:latin typeface="한컴 말랑말랑 Bold" panose="020F0803000000000000" pitchFamily="50" charset="-127"/>
              <a:ea typeface="한컴 말랑말랑 Bold" panose="020F0803000000000000" pitchFamily="50" charset="-127"/>
            </a:endParaRPr>
          </a:p>
          <a:p>
            <a:r>
              <a:rPr lang="ko-KR" altLang="en-US" dirty="0">
                <a:latin typeface="한컴 말랑말랑 Bold" panose="020F0803000000000000" pitchFamily="50" charset="-127"/>
                <a:ea typeface="한컴 말랑말랑 Bold" panose="020F0803000000000000" pitchFamily="50" charset="-127"/>
              </a:rPr>
              <a:t>소아 치과에서는 오전 진료 환자 예약이 거의 없는 경우가 </a:t>
            </a:r>
            <a:r>
              <a:rPr lang="ko-KR" altLang="en-US" dirty="0" err="1">
                <a:latin typeface="한컴 말랑말랑 Bold" panose="020F0803000000000000" pitchFamily="50" charset="-127"/>
                <a:ea typeface="한컴 말랑말랑 Bold" panose="020F0803000000000000" pitchFamily="50" charset="-127"/>
              </a:rPr>
              <a:t>많았어서</a:t>
            </a:r>
            <a:endParaRPr lang="en-US" altLang="ko-KR" dirty="0">
              <a:latin typeface="한컴 말랑말랑 Bold" panose="020F0803000000000000" pitchFamily="50" charset="-127"/>
              <a:ea typeface="한컴 말랑말랑 Bold" panose="020F0803000000000000" pitchFamily="50" charset="-127"/>
            </a:endParaRPr>
          </a:p>
          <a:p>
            <a:pPr marL="0" indent="0">
              <a:buNone/>
            </a:pPr>
            <a:r>
              <a:rPr lang="en-US" altLang="ko-KR" dirty="0">
                <a:latin typeface="한컴 말랑말랑 Bold" panose="020F0803000000000000" pitchFamily="50" charset="-127"/>
                <a:ea typeface="한컴 말랑말랑 Bold" panose="020F0803000000000000" pitchFamily="50" charset="-127"/>
              </a:rPr>
              <a:t> </a:t>
            </a:r>
            <a:r>
              <a:rPr lang="ko-KR" altLang="en-US" dirty="0">
                <a:latin typeface="한컴 말랑말랑 Bold" panose="020F0803000000000000" pitchFamily="50" charset="-127"/>
                <a:ea typeface="한컴 말랑말랑 Bold" panose="020F0803000000000000" pitchFamily="50" charset="-127"/>
              </a:rPr>
              <a:t>진료를 보지 않는 시간 동안 소아 치과 공부를 하고 있으라고 하셔서</a:t>
            </a:r>
            <a:endParaRPr lang="en-US" altLang="ko-KR" dirty="0">
              <a:latin typeface="한컴 말랑말랑 Bold" panose="020F0803000000000000" pitchFamily="50" charset="-127"/>
              <a:ea typeface="한컴 말랑말랑 Bold" panose="020F0803000000000000" pitchFamily="50" charset="-127"/>
            </a:endParaRPr>
          </a:p>
          <a:p>
            <a:pPr marL="0" indent="0">
              <a:buNone/>
            </a:pPr>
            <a:r>
              <a:rPr lang="en-US" altLang="ko-KR" dirty="0">
                <a:latin typeface="한컴 말랑말랑 Bold" panose="020F0803000000000000" pitchFamily="50" charset="-127"/>
                <a:ea typeface="한컴 말랑말랑 Bold" panose="020F0803000000000000" pitchFamily="50" charset="-127"/>
              </a:rPr>
              <a:t> </a:t>
            </a:r>
            <a:r>
              <a:rPr lang="ko-KR" altLang="en-US" dirty="0">
                <a:latin typeface="한컴 말랑말랑 Bold" panose="020F0803000000000000" pitchFamily="50" charset="-127"/>
                <a:ea typeface="한컴 말랑말랑 Bold" panose="020F0803000000000000" pitchFamily="50" charset="-127"/>
              </a:rPr>
              <a:t>본의 아니게 소아 치과 </a:t>
            </a:r>
            <a:r>
              <a:rPr lang="ko-KR" altLang="en-US" dirty="0" err="1">
                <a:latin typeface="한컴 말랑말랑 Bold" panose="020F0803000000000000" pitchFamily="50" charset="-127"/>
                <a:ea typeface="한컴 말랑말랑 Bold" panose="020F0803000000000000" pitchFamily="50" charset="-127"/>
              </a:rPr>
              <a:t>에습을</a:t>
            </a:r>
            <a:r>
              <a:rPr lang="ko-KR" altLang="en-US" dirty="0">
                <a:latin typeface="한컴 말랑말랑 Bold" panose="020F0803000000000000" pitchFamily="50" charset="-127"/>
                <a:ea typeface="한컴 말랑말랑 Bold" panose="020F0803000000000000" pitchFamily="50" charset="-127"/>
              </a:rPr>
              <a:t> </a:t>
            </a:r>
            <a:r>
              <a:rPr lang="en-US" altLang="ko-KR" dirty="0">
                <a:latin typeface="한컴 말랑말랑 Bold" panose="020F0803000000000000" pitchFamily="50" charset="-127"/>
                <a:ea typeface="한컴 말랑말랑 Bold" panose="020F0803000000000000" pitchFamily="50" charset="-127"/>
              </a:rPr>
              <a:t>2</a:t>
            </a:r>
            <a:r>
              <a:rPr lang="ko-KR" altLang="en-US" dirty="0">
                <a:latin typeface="한컴 말랑말랑 Bold" panose="020F0803000000000000" pitchFamily="50" charset="-127"/>
                <a:ea typeface="한컴 말랑말랑 Bold" panose="020F0803000000000000" pitchFamily="50" charset="-127"/>
              </a:rPr>
              <a:t>주 동안 하게 된 일이 있었습니다</a:t>
            </a:r>
            <a:r>
              <a:rPr lang="en-US" altLang="ko-KR" dirty="0">
                <a:latin typeface="한컴 말랑말랑 Bold" panose="020F0803000000000000" pitchFamily="50" charset="-127"/>
                <a:ea typeface="한컴 말랑말랑 Bold" panose="020F0803000000000000" pitchFamily="50" charset="-127"/>
              </a:rPr>
              <a:t>.</a:t>
            </a:r>
          </a:p>
          <a:p>
            <a:endParaRPr lang="en-US" altLang="ko-KR" dirty="0">
              <a:latin typeface="한컴 말랑말랑 Bold" panose="020F0803000000000000" pitchFamily="50" charset="-127"/>
              <a:ea typeface="한컴 말랑말랑 Bold" panose="020F0803000000000000" pitchFamily="50" charset="-127"/>
            </a:endParaRPr>
          </a:p>
          <a:p>
            <a:endParaRPr lang="ko-KR" altLang="en-US" dirty="0">
              <a:latin typeface="한컴 말랑말랑 Bold" panose="020F0803000000000000" pitchFamily="50" charset="-127"/>
              <a:ea typeface="한컴 말랑말랑 Bold" panose="020F0803000000000000" pitchFamily="50" charset="-127"/>
            </a:endParaRPr>
          </a:p>
        </p:txBody>
      </p:sp>
    </p:spTree>
    <p:extLst>
      <p:ext uri="{BB962C8B-B14F-4D97-AF65-F5344CB8AC3E}">
        <p14:creationId xmlns:p14="http://schemas.microsoft.com/office/powerpoint/2010/main" val="238802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직사각형 11"/>
          <p:cNvSpPr/>
          <p:nvPr/>
        </p:nvSpPr>
        <p:spPr>
          <a:xfrm>
            <a:off x="0" y="1151100"/>
            <a:ext cx="12192000" cy="6858000"/>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5" name="직선 연결선 4"/>
          <p:cNvCxnSpPr/>
          <p:nvPr/>
        </p:nvCxnSpPr>
        <p:spPr>
          <a:xfrm>
            <a:off x="1277258" y="1204686"/>
            <a:ext cx="963748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75657" y="551540"/>
            <a:ext cx="1107996" cy="646331"/>
          </a:xfrm>
          <a:prstGeom prst="rect">
            <a:avLst/>
          </a:prstGeom>
          <a:noFill/>
        </p:spPr>
        <p:txBody>
          <a:bodyPr wrap="none" rtlCol="0">
            <a:spAutoFit/>
          </a:bodyPr>
          <a:lstStyle/>
          <a:p>
            <a:r>
              <a:rPr lang="ko-KR" altLang="en-US" sz="3600" dirty="0"/>
              <a:t>목차</a:t>
            </a:r>
          </a:p>
        </p:txBody>
      </p:sp>
      <p:sp>
        <p:nvSpPr>
          <p:cNvPr id="7" name="육각형 6"/>
          <p:cNvSpPr/>
          <p:nvPr/>
        </p:nvSpPr>
        <p:spPr>
          <a:xfrm rot="5400000">
            <a:off x="1161144" y="2540000"/>
            <a:ext cx="1683656" cy="1451428"/>
          </a:xfrm>
          <a:prstGeom prst="hexagon">
            <a:avLst/>
          </a:prstGeom>
          <a:solidFill>
            <a:srgbClr val="A5884C"/>
          </a:solidFill>
          <a:ln>
            <a:solidFill>
              <a:srgbClr val="A588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TextBox 13"/>
          <p:cNvSpPr txBox="1"/>
          <p:nvPr/>
        </p:nvSpPr>
        <p:spPr>
          <a:xfrm>
            <a:off x="1444165" y="4223658"/>
            <a:ext cx="1117614" cy="1384995"/>
          </a:xfrm>
          <a:prstGeom prst="rect">
            <a:avLst/>
          </a:prstGeom>
          <a:noFill/>
        </p:spPr>
        <p:txBody>
          <a:bodyPr wrap="none" rtlCol="0">
            <a:spAutoFit/>
          </a:bodyPr>
          <a:lstStyle/>
          <a:p>
            <a:pPr algn="ctr"/>
            <a:r>
              <a:rPr lang="en-US" altLang="ko-KR" sz="6600" dirty="0">
                <a:solidFill>
                  <a:srgbClr val="A5884C"/>
                </a:solidFill>
              </a:rPr>
              <a:t>01</a:t>
            </a:r>
          </a:p>
          <a:p>
            <a:pPr algn="ctr"/>
            <a:endParaRPr lang="ko-KR" altLang="en-US" dirty="0">
              <a:solidFill>
                <a:schemeClr val="tx1">
                  <a:lumMod val="75000"/>
                  <a:lumOff val="25000"/>
                </a:schemeClr>
              </a:solidFill>
            </a:endParaRPr>
          </a:p>
        </p:txBody>
      </p:sp>
      <p:sp>
        <p:nvSpPr>
          <p:cNvPr id="17" name="육각형 16"/>
          <p:cNvSpPr/>
          <p:nvPr/>
        </p:nvSpPr>
        <p:spPr>
          <a:xfrm rot="5400000">
            <a:off x="3204028" y="2540000"/>
            <a:ext cx="1683656" cy="1451428"/>
          </a:xfrm>
          <a:prstGeom prst="hexagon">
            <a:avLst/>
          </a:prstGeom>
          <a:solidFill>
            <a:srgbClr val="A5884C"/>
          </a:solidFill>
          <a:ln>
            <a:solidFill>
              <a:srgbClr val="A588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p:cNvSpPr txBox="1"/>
          <p:nvPr/>
        </p:nvSpPr>
        <p:spPr>
          <a:xfrm>
            <a:off x="3487049" y="4223658"/>
            <a:ext cx="1117614" cy="1107996"/>
          </a:xfrm>
          <a:prstGeom prst="rect">
            <a:avLst/>
          </a:prstGeom>
          <a:noFill/>
        </p:spPr>
        <p:txBody>
          <a:bodyPr wrap="none" rtlCol="0">
            <a:spAutoFit/>
          </a:bodyPr>
          <a:lstStyle/>
          <a:p>
            <a:pPr algn="ctr"/>
            <a:r>
              <a:rPr lang="en-US" altLang="ko-KR" sz="6600" dirty="0">
                <a:solidFill>
                  <a:srgbClr val="A5884C"/>
                </a:solidFill>
              </a:rPr>
              <a:t>02</a:t>
            </a:r>
          </a:p>
        </p:txBody>
      </p:sp>
      <p:sp>
        <p:nvSpPr>
          <p:cNvPr id="20" name="육각형 19"/>
          <p:cNvSpPr/>
          <p:nvPr/>
        </p:nvSpPr>
        <p:spPr>
          <a:xfrm rot="5400000">
            <a:off x="5246912" y="2540000"/>
            <a:ext cx="1683656" cy="1451428"/>
          </a:xfrm>
          <a:prstGeom prst="hexagon">
            <a:avLst/>
          </a:prstGeom>
          <a:solidFill>
            <a:srgbClr val="A5884C"/>
          </a:solidFill>
          <a:ln>
            <a:solidFill>
              <a:srgbClr val="A588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TextBox 20"/>
          <p:cNvSpPr txBox="1"/>
          <p:nvPr/>
        </p:nvSpPr>
        <p:spPr>
          <a:xfrm>
            <a:off x="5529933" y="4223658"/>
            <a:ext cx="1117614" cy="1107996"/>
          </a:xfrm>
          <a:prstGeom prst="rect">
            <a:avLst/>
          </a:prstGeom>
          <a:noFill/>
        </p:spPr>
        <p:txBody>
          <a:bodyPr wrap="none" rtlCol="0">
            <a:spAutoFit/>
          </a:bodyPr>
          <a:lstStyle/>
          <a:p>
            <a:pPr algn="ctr"/>
            <a:r>
              <a:rPr lang="en-US" altLang="ko-KR" sz="6600" dirty="0">
                <a:solidFill>
                  <a:srgbClr val="A5884C"/>
                </a:solidFill>
              </a:rPr>
              <a:t>03</a:t>
            </a:r>
          </a:p>
        </p:txBody>
      </p:sp>
      <p:sp>
        <p:nvSpPr>
          <p:cNvPr id="23" name="육각형 22"/>
          <p:cNvSpPr/>
          <p:nvPr/>
        </p:nvSpPr>
        <p:spPr>
          <a:xfrm rot="5400000">
            <a:off x="7289796" y="2540000"/>
            <a:ext cx="1683656" cy="1451428"/>
          </a:xfrm>
          <a:prstGeom prst="hexagon">
            <a:avLst/>
          </a:prstGeom>
          <a:solidFill>
            <a:srgbClr val="A5884C"/>
          </a:solidFill>
          <a:ln>
            <a:solidFill>
              <a:srgbClr val="A588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TextBox 23"/>
          <p:cNvSpPr txBox="1"/>
          <p:nvPr/>
        </p:nvSpPr>
        <p:spPr>
          <a:xfrm>
            <a:off x="7572817" y="4223658"/>
            <a:ext cx="1117614" cy="1384995"/>
          </a:xfrm>
          <a:prstGeom prst="rect">
            <a:avLst/>
          </a:prstGeom>
          <a:noFill/>
        </p:spPr>
        <p:txBody>
          <a:bodyPr wrap="none" rtlCol="0">
            <a:spAutoFit/>
          </a:bodyPr>
          <a:lstStyle/>
          <a:p>
            <a:pPr algn="ctr"/>
            <a:r>
              <a:rPr lang="en-US" altLang="ko-KR" sz="6600" dirty="0">
                <a:solidFill>
                  <a:srgbClr val="A5884C"/>
                </a:solidFill>
              </a:rPr>
              <a:t>04</a:t>
            </a:r>
          </a:p>
          <a:p>
            <a:pPr algn="ctr"/>
            <a:endParaRPr lang="ko-KR" altLang="en-US" dirty="0">
              <a:solidFill>
                <a:schemeClr val="tx1">
                  <a:lumMod val="75000"/>
                  <a:lumOff val="25000"/>
                </a:schemeClr>
              </a:solidFill>
            </a:endParaRPr>
          </a:p>
        </p:txBody>
      </p:sp>
      <p:sp>
        <p:nvSpPr>
          <p:cNvPr id="26" name="육각형 25"/>
          <p:cNvSpPr/>
          <p:nvPr/>
        </p:nvSpPr>
        <p:spPr>
          <a:xfrm rot="5400000">
            <a:off x="9332681" y="2540000"/>
            <a:ext cx="1683656" cy="1451428"/>
          </a:xfrm>
          <a:prstGeom prst="hexagon">
            <a:avLst/>
          </a:prstGeom>
          <a:solidFill>
            <a:srgbClr val="A5884C"/>
          </a:solidFill>
          <a:ln>
            <a:solidFill>
              <a:srgbClr val="A588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TextBox 26"/>
          <p:cNvSpPr txBox="1"/>
          <p:nvPr/>
        </p:nvSpPr>
        <p:spPr>
          <a:xfrm>
            <a:off x="9615702" y="4223658"/>
            <a:ext cx="1117614" cy="1107996"/>
          </a:xfrm>
          <a:prstGeom prst="rect">
            <a:avLst/>
          </a:prstGeom>
          <a:noFill/>
        </p:spPr>
        <p:txBody>
          <a:bodyPr wrap="none" rtlCol="0">
            <a:spAutoFit/>
          </a:bodyPr>
          <a:lstStyle/>
          <a:p>
            <a:pPr algn="ctr"/>
            <a:r>
              <a:rPr lang="en-US" altLang="ko-KR" sz="6600" dirty="0">
                <a:solidFill>
                  <a:srgbClr val="A5884C"/>
                </a:solidFill>
              </a:rPr>
              <a:t>05</a:t>
            </a:r>
          </a:p>
        </p:txBody>
      </p:sp>
      <p:sp>
        <p:nvSpPr>
          <p:cNvPr id="9" name="TextBox 8">
            <a:extLst>
              <a:ext uri="{FF2B5EF4-FFF2-40B4-BE49-F238E27FC236}">
                <a16:creationId xmlns:a16="http://schemas.microsoft.com/office/drawing/2014/main" id="{9BC24237-5E10-8F3D-143C-C689C5E5DBBC}"/>
              </a:ext>
            </a:extLst>
          </p:cNvPr>
          <p:cNvSpPr txBox="1"/>
          <p:nvPr/>
        </p:nvSpPr>
        <p:spPr>
          <a:xfrm>
            <a:off x="1419343" y="3094110"/>
            <a:ext cx="1455780" cy="369332"/>
          </a:xfrm>
          <a:prstGeom prst="rect">
            <a:avLst/>
          </a:prstGeom>
          <a:noFill/>
        </p:spPr>
        <p:txBody>
          <a:bodyPr wrap="square">
            <a:spAutoFit/>
          </a:bodyPr>
          <a:lstStyle/>
          <a:p>
            <a:r>
              <a:rPr lang="ko-KR" altLang="en-US" dirty="0"/>
              <a:t>병원 위치</a:t>
            </a:r>
          </a:p>
        </p:txBody>
      </p:sp>
      <p:sp>
        <p:nvSpPr>
          <p:cNvPr id="11" name="TextBox 10">
            <a:extLst>
              <a:ext uri="{FF2B5EF4-FFF2-40B4-BE49-F238E27FC236}">
                <a16:creationId xmlns:a16="http://schemas.microsoft.com/office/drawing/2014/main" id="{00801238-8786-2CB3-1472-643E00BB1A02}"/>
              </a:ext>
            </a:extLst>
          </p:cNvPr>
          <p:cNvSpPr txBox="1"/>
          <p:nvPr/>
        </p:nvSpPr>
        <p:spPr>
          <a:xfrm>
            <a:off x="3367272" y="3094110"/>
            <a:ext cx="1611524" cy="369332"/>
          </a:xfrm>
          <a:prstGeom prst="rect">
            <a:avLst/>
          </a:prstGeom>
          <a:noFill/>
        </p:spPr>
        <p:txBody>
          <a:bodyPr wrap="square">
            <a:spAutoFit/>
          </a:bodyPr>
          <a:lstStyle/>
          <a:p>
            <a:r>
              <a:rPr lang="ko-KR" altLang="en-US" dirty="0"/>
              <a:t>   </a:t>
            </a:r>
            <a:r>
              <a:rPr lang="ko-KR" altLang="en-US" dirty="0" err="1"/>
              <a:t>진료과</a:t>
            </a:r>
            <a:endParaRPr lang="ko-KR" altLang="en-US" dirty="0"/>
          </a:p>
        </p:txBody>
      </p:sp>
      <p:sp>
        <p:nvSpPr>
          <p:cNvPr id="15" name="TextBox 14">
            <a:extLst>
              <a:ext uri="{FF2B5EF4-FFF2-40B4-BE49-F238E27FC236}">
                <a16:creationId xmlns:a16="http://schemas.microsoft.com/office/drawing/2014/main" id="{496E9CF9-023D-5A15-1008-8B473F21A89B}"/>
              </a:ext>
            </a:extLst>
          </p:cNvPr>
          <p:cNvSpPr txBox="1"/>
          <p:nvPr/>
        </p:nvSpPr>
        <p:spPr>
          <a:xfrm>
            <a:off x="5377953" y="3094110"/>
            <a:ext cx="1436501" cy="369332"/>
          </a:xfrm>
          <a:prstGeom prst="rect">
            <a:avLst/>
          </a:prstGeom>
          <a:noFill/>
        </p:spPr>
        <p:txBody>
          <a:bodyPr wrap="square">
            <a:spAutoFit/>
          </a:bodyPr>
          <a:lstStyle/>
          <a:p>
            <a:r>
              <a:rPr lang="ko-KR" altLang="en-US"/>
              <a:t>출퇴근 시간</a:t>
            </a:r>
            <a:endParaRPr lang="ko-KR" altLang="en-US" dirty="0"/>
          </a:p>
        </p:txBody>
      </p:sp>
      <p:sp>
        <p:nvSpPr>
          <p:cNvPr id="19" name="TextBox 18">
            <a:extLst>
              <a:ext uri="{FF2B5EF4-FFF2-40B4-BE49-F238E27FC236}">
                <a16:creationId xmlns:a16="http://schemas.microsoft.com/office/drawing/2014/main" id="{4D24DB0D-3B25-58C3-3326-10FA32E654C0}"/>
              </a:ext>
            </a:extLst>
          </p:cNvPr>
          <p:cNvSpPr txBox="1"/>
          <p:nvPr/>
        </p:nvSpPr>
        <p:spPr>
          <a:xfrm>
            <a:off x="7598210" y="3072558"/>
            <a:ext cx="1451428" cy="369332"/>
          </a:xfrm>
          <a:prstGeom prst="rect">
            <a:avLst/>
          </a:prstGeom>
          <a:noFill/>
        </p:spPr>
        <p:txBody>
          <a:bodyPr wrap="square">
            <a:spAutoFit/>
          </a:bodyPr>
          <a:lstStyle/>
          <a:p>
            <a:r>
              <a:rPr lang="en-US" altLang="ko-KR" dirty="0"/>
              <a:t> </a:t>
            </a:r>
            <a:r>
              <a:rPr lang="ko-KR" altLang="en-US" dirty="0"/>
              <a:t>장단점</a:t>
            </a:r>
          </a:p>
        </p:txBody>
      </p:sp>
      <p:sp>
        <p:nvSpPr>
          <p:cNvPr id="25" name="TextBox 24">
            <a:extLst>
              <a:ext uri="{FF2B5EF4-FFF2-40B4-BE49-F238E27FC236}">
                <a16:creationId xmlns:a16="http://schemas.microsoft.com/office/drawing/2014/main" id="{519A3E1D-8F11-0ED9-15B8-1E8D1325C9D6}"/>
              </a:ext>
            </a:extLst>
          </p:cNvPr>
          <p:cNvSpPr txBox="1"/>
          <p:nvPr/>
        </p:nvSpPr>
        <p:spPr>
          <a:xfrm>
            <a:off x="9615701" y="3094110"/>
            <a:ext cx="1284522" cy="369332"/>
          </a:xfrm>
          <a:prstGeom prst="rect">
            <a:avLst/>
          </a:prstGeom>
          <a:noFill/>
        </p:spPr>
        <p:txBody>
          <a:bodyPr wrap="square">
            <a:spAutoFit/>
          </a:bodyPr>
          <a:lstStyle/>
          <a:p>
            <a:r>
              <a:rPr lang="ko-KR" altLang="en-US" dirty="0"/>
              <a:t>에피소드</a:t>
            </a:r>
          </a:p>
        </p:txBody>
      </p:sp>
    </p:spTree>
    <p:extLst>
      <p:ext uri="{BB962C8B-B14F-4D97-AF65-F5344CB8AC3E}">
        <p14:creationId xmlns:p14="http://schemas.microsoft.com/office/powerpoint/2010/main" val="135543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0" y="6419850"/>
            <a:ext cx="12192000" cy="438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1026" name="Picture 2" descr="강동경희대병원, &quot;지역거점병원에서 국내 최고병원으로&quot;">
            <a:extLst>
              <a:ext uri="{FF2B5EF4-FFF2-40B4-BE49-F238E27FC236}">
                <a16:creationId xmlns:a16="http://schemas.microsoft.com/office/drawing/2014/main" id="{85E84861-9982-4A8F-7615-7704ADBEB8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3" name="직사각형 12">
            <a:extLst>
              <a:ext uri="{FF2B5EF4-FFF2-40B4-BE49-F238E27FC236}">
                <a16:creationId xmlns:a16="http://schemas.microsoft.com/office/drawing/2014/main" id="{245B0347-77C6-F078-21D9-AB2B39CFF37B}"/>
              </a:ext>
            </a:extLst>
          </p:cNvPr>
          <p:cNvSpPr/>
          <p:nvPr/>
        </p:nvSpPr>
        <p:spPr>
          <a:xfrm flipH="1">
            <a:off x="0" y="0"/>
            <a:ext cx="12192000" cy="6858000"/>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8" name="그림 7">
            <a:extLst>
              <a:ext uri="{FF2B5EF4-FFF2-40B4-BE49-F238E27FC236}">
                <a16:creationId xmlns:a16="http://schemas.microsoft.com/office/drawing/2014/main" id="{EF89FE8F-A4A6-5135-B8EF-6215CF6C16AF}"/>
              </a:ext>
            </a:extLst>
          </p:cNvPr>
          <p:cNvPicPr>
            <a:picLocks noChangeAspect="1"/>
          </p:cNvPicPr>
          <p:nvPr/>
        </p:nvPicPr>
        <p:blipFill>
          <a:blip r:embed="rId3"/>
          <a:stretch>
            <a:fillRect/>
          </a:stretch>
        </p:blipFill>
        <p:spPr>
          <a:xfrm>
            <a:off x="4014035" y="1008678"/>
            <a:ext cx="4163929" cy="4840644"/>
          </a:xfrm>
          <a:prstGeom prst="rect">
            <a:avLst/>
          </a:prstGeom>
        </p:spPr>
      </p:pic>
      <p:pic>
        <p:nvPicPr>
          <p:cNvPr id="11" name="그림 10">
            <a:extLst>
              <a:ext uri="{FF2B5EF4-FFF2-40B4-BE49-F238E27FC236}">
                <a16:creationId xmlns:a16="http://schemas.microsoft.com/office/drawing/2014/main" id="{4FA99C78-0D04-5195-449D-B78EBAF61102}"/>
              </a:ext>
            </a:extLst>
          </p:cNvPr>
          <p:cNvPicPr>
            <a:picLocks noChangeAspect="1"/>
          </p:cNvPicPr>
          <p:nvPr/>
        </p:nvPicPr>
        <p:blipFill>
          <a:blip r:embed="rId4"/>
          <a:stretch>
            <a:fillRect/>
          </a:stretch>
        </p:blipFill>
        <p:spPr>
          <a:xfrm>
            <a:off x="4315813" y="1362277"/>
            <a:ext cx="3560373" cy="4133446"/>
          </a:xfrm>
          <a:prstGeom prst="rect">
            <a:avLst/>
          </a:prstGeom>
        </p:spPr>
      </p:pic>
      <p:sp>
        <p:nvSpPr>
          <p:cNvPr id="16" name="제목 15">
            <a:extLst>
              <a:ext uri="{FF2B5EF4-FFF2-40B4-BE49-F238E27FC236}">
                <a16:creationId xmlns:a16="http://schemas.microsoft.com/office/drawing/2014/main" id="{F619A803-0278-220A-34D5-6880AB9DDD3D}"/>
              </a:ext>
            </a:extLst>
          </p:cNvPr>
          <p:cNvSpPr>
            <a:spLocks noGrp="1"/>
          </p:cNvSpPr>
          <p:nvPr>
            <p:ph type="title"/>
          </p:nvPr>
        </p:nvSpPr>
        <p:spPr>
          <a:xfrm>
            <a:off x="4315813" y="3123271"/>
            <a:ext cx="4163929" cy="1581635"/>
          </a:xfrm>
        </p:spPr>
        <p:txBody>
          <a:bodyPr>
            <a:noAutofit/>
          </a:bodyPr>
          <a:lstStyle/>
          <a:p>
            <a:r>
              <a:rPr lang="ko-KR" altLang="en-US" sz="6000" dirty="0">
                <a:solidFill>
                  <a:srgbClr val="A5884C"/>
                </a:solidFill>
              </a:rPr>
              <a:t>병원 위치</a:t>
            </a:r>
            <a:br>
              <a:rPr lang="en-US" altLang="ko-KR" sz="6000" dirty="0">
                <a:solidFill>
                  <a:srgbClr val="A5884C"/>
                </a:solidFill>
              </a:rPr>
            </a:br>
            <a:endParaRPr lang="ko-KR" altLang="en-US" sz="6000" dirty="0"/>
          </a:p>
        </p:txBody>
      </p:sp>
    </p:spTree>
    <p:extLst>
      <p:ext uri="{BB962C8B-B14F-4D97-AF65-F5344CB8AC3E}">
        <p14:creationId xmlns:p14="http://schemas.microsoft.com/office/powerpoint/2010/main" val="291436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0" y="6419850"/>
            <a:ext cx="12192000" cy="438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1026" name="Picture 2" descr="강동경희대병원, &quot;지역거점병원에서 국내 최고병원으로&quot;">
            <a:extLst>
              <a:ext uri="{FF2B5EF4-FFF2-40B4-BE49-F238E27FC236}">
                <a16:creationId xmlns:a16="http://schemas.microsoft.com/office/drawing/2014/main" id="{85E84861-9982-4A8F-7615-7704ADBEB8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3" name="직사각형 12">
            <a:extLst>
              <a:ext uri="{FF2B5EF4-FFF2-40B4-BE49-F238E27FC236}">
                <a16:creationId xmlns:a16="http://schemas.microsoft.com/office/drawing/2014/main" id="{245B0347-77C6-F078-21D9-AB2B39CFF37B}"/>
              </a:ext>
            </a:extLst>
          </p:cNvPr>
          <p:cNvSpPr/>
          <p:nvPr/>
        </p:nvSpPr>
        <p:spPr>
          <a:xfrm flipH="1">
            <a:off x="18499" y="-2"/>
            <a:ext cx="12192000" cy="6858000"/>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 name="제목 1">
            <a:extLst>
              <a:ext uri="{FF2B5EF4-FFF2-40B4-BE49-F238E27FC236}">
                <a16:creationId xmlns:a16="http://schemas.microsoft.com/office/drawing/2014/main" id="{447F5FFF-A3C2-3B32-C2FD-A4A4DD800416}"/>
              </a:ext>
            </a:extLst>
          </p:cNvPr>
          <p:cNvSpPr>
            <a:spLocks noGrp="1"/>
          </p:cNvSpPr>
          <p:nvPr>
            <p:ph type="title"/>
          </p:nvPr>
        </p:nvSpPr>
        <p:spPr>
          <a:xfrm>
            <a:off x="299460" y="219075"/>
            <a:ext cx="6580189" cy="684934"/>
          </a:xfrm>
        </p:spPr>
        <p:txBody>
          <a:bodyPr>
            <a:normAutofit/>
          </a:bodyPr>
          <a:lstStyle/>
          <a:p>
            <a:pPr>
              <a:lnSpc>
                <a:spcPct val="150000"/>
              </a:lnSpc>
            </a:pPr>
            <a:r>
              <a:rPr lang="ko-KR" altLang="en-US" sz="2800" b="1" dirty="0"/>
              <a:t>병원 위치</a:t>
            </a:r>
            <a:r>
              <a:rPr lang="ko-KR" altLang="en-US" sz="2800" dirty="0"/>
              <a:t> </a:t>
            </a:r>
            <a:r>
              <a:rPr lang="en-US" altLang="ko-KR" sz="2800" dirty="0"/>
              <a:t>: </a:t>
            </a:r>
            <a:r>
              <a:rPr lang="ko-KR" altLang="en-US" sz="2800" b="0" i="0" dirty="0">
                <a:solidFill>
                  <a:srgbClr val="000000"/>
                </a:solidFill>
                <a:effectLst/>
                <a:latin typeface="-apple-system"/>
              </a:rPr>
              <a:t>서울 강동구 </a:t>
            </a:r>
            <a:r>
              <a:rPr lang="ko-KR" altLang="en-US" sz="2800" b="0" i="0" dirty="0" err="1">
                <a:solidFill>
                  <a:srgbClr val="000000"/>
                </a:solidFill>
                <a:effectLst/>
                <a:latin typeface="-apple-system"/>
              </a:rPr>
              <a:t>동남로</a:t>
            </a:r>
            <a:r>
              <a:rPr lang="ko-KR" altLang="en-US" sz="2800" b="0" i="0" dirty="0">
                <a:solidFill>
                  <a:srgbClr val="000000"/>
                </a:solidFill>
                <a:effectLst/>
                <a:latin typeface="-apple-system"/>
              </a:rPr>
              <a:t> </a:t>
            </a:r>
            <a:r>
              <a:rPr lang="en-US" altLang="ko-KR" sz="2800" b="0" i="0" dirty="0">
                <a:solidFill>
                  <a:srgbClr val="000000"/>
                </a:solidFill>
                <a:effectLst/>
                <a:latin typeface="-apple-system"/>
              </a:rPr>
              <a:t>892</a:t>
            </a:r>
            <a:endParaRPr lang="ko-KR" altLang="en-US" sz="2800" dirty="0"/>
          </a:p>
        </p:txBody>
      </p:sp>
      <p:pic>
        <p:nvPicPr>
          <p:cNvPr id="20" name="그림 개체 틀 19" descr="텍스트, 지도, 평면도, 스크린샷이(가) 표시된 사진&#10;&#10;자동 생성된 설명">
            <a:extLst>
              <a:ext uri="{FF2B5EF4-FFF2-40B4-BE49-F238E27FC236}">
                <a16:creationId xmlns:a16="http://schemas.microsoft.com/office/drawing/2014/main" id="{3865DEB4-070E-0505-402F-1BC78EC61907}"/>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6070" b="6070"/>
          <a:stretch>
            <a:fillRect/>
          </a:stretch>
        </p:blipFill>
        <p:spPr>
          <a:xfrm>
            <a:off x="5147538" y="1132609"/>
            <a:ext cx="6782934" cy="5506316"/>
          </a:xfrm>
        </p:spPr>
      </p:pic>
      <p:sp>
        <p:nvSpPr>
          <p:cNvPr id="18" name="텍스트 개체 틀 17">
            <a:extLst>
              <a:ext uri="{FF2B5EF4-FFF2-40B4-BE49-F238E27FC236}">
                <a16:creationId xmlns:a16="http://schemas.microsoft.com/office/drawing/2014/main" id="{EE741A86-D27E-3FC7-C52F-1DA459EAABB2}"/>
              </a:ext>
            </a:extLst>
          </p:cNvPr>
          <p:cNvSpPr>
            <a:spLocks noGrp="1"/>
          </p:cNvSpPr>
          <p:nvPr>
            <p:ph type="body" sz="half" idx="2"/>
          </p:nvPr>
        </p:nvSpPr>
        <p:spPr>
          <a:xfrm>
            <a:off x="261528" y="1123085"/>
            <a:ext cx="4867511" cy="5515839"/>
          </a:xfrm>
        </p:spPr>
        <p:txBody>
          <a:bodyPr>
            <a:normAutofit/>
          </a:bodyPr>
          <a:lstStyle/>
          <a:p>
            <a:r>
              <a:rPr lang="ko-KR" altLang="en-US" sz="2400" dirty="0"/>
              <a:t> 고덕역에서 도보로 약 </a:t>
            </a:r>
            <a:r>
              <a:rPr lang="en-US" altLang="ko-KR" sz="2400" dirty="0"/>
              <a:t>8</a:t>
            </a:r>
            <a:r>
              <a:rPr lang="ko-KR" altLang="en-US" sz="2400" dirty="0"/>
              <a:t>분</a:t>
            </a:r>
            <a:endParaRPr lang="en-US" altLang="ko-KR" sz="2400" dirty="0"/>
          </a:p>
          <a:p>
            <a:endParaRPr lang="en-US" altLang="ko-KR" sz="2400" b="1" dirty="0"/>
          </a:p>
          <a:p>
            <a:pPr marL="342900" indent="-342900">
              <a:buFont typeface="Arial" panose="020B0604020202020204" pitchFamily="34" charset="0"/>
              <a:buChar char="•"/>
            </a:pPr>
            <a:r>
              <a:rPr lang="ko-KR" altLang="en-US" sz="2400" b="1" dirty="0"/>
              <a:t>실습 기간 동안의 거주지</a:t>
            </a:r>
            <a:endParaRPr lang="en-US" altLang="ko-KR" sz="2400" b="1" dirty="0"/>
          </a:p>
          <a:p>
            <a:r>
              <a:rPr lang="en-US" altLang="ko-KR" sz="2400" dirty="0"/>
              <a:t>  : </a:t>
            </a:r>
            <a:r>
              <a:rPr lang="ko-KR" altLang="en-US" sz="2400" dirty="0"/>
              <a:t>서울 강동구 </a:t>
            </a:r>
            <a:r>
              <a:rPr lang="ko-KR" altLang="en-US" sz="2400" dirty="0" err="1"/>
              <a:t>진황도로</a:t>
            </a:r>
            <a:r>
              <a:rPr lang="ko-KR" altLang="en-US" sz="2400" dirty="0"/>
              <a:t> </a:t>
            </a:r>
            <a:r>
              <a:rPr lang="en-US" altLang="ko-KR" sz="2400" dirty="0"/>
              <a:t>87 </a:t>
            </a:r>
          </a:p>
          <a:p>
            <a:r>
              <a:rPr lang="en-US" altLang="ko-KR" sz="2400" dirty="0"/>
              <a:t>  </a:t>
            </a:r>
            <a:r>
              <a:rPr lang="ko-KR" altLang="en-US" sz="2400" dirty="0" err="1"/>
              <a:t>청광플러스원큐브</a:t>
            </a:r>
            <a:r>
              <a:rPr lang="ko-KR" altLang="en-US" sz="2400" dirty="0"/>
              <a:t> </a:t>
            </a:r>
            <a:r>
              <a:rPr lang="en-US" altLang="ko-KR" sz="2400" dirty="0"/>
              <a:t>3</a:t>
            </a:r>
            <a:r>
              <a:rPr lang="ko-KR" altLang="en-US" sz="2400" dirty="0"/>
              <a:t>차 오피스텔</a:t>
            </a:r>
            <a:endParaRPr lang="en-US" altLang="ko-KR" sz="2400" dirty="0"/>
          </a:p>
          <a:p>
            <a:r>
              <a:rPr lang="en-US" altLang="ko-KR" sz="2400" dirty="0"/>
              <a:t>  (</a:t>
            </a:r>
            <a:r>
              <a:rPr lang="ko-KR" altLang="en-US" sz="2400" dirty="0" err="1"/>
              <a:t>강동역</a:t>
            </a:r>
            <a:r>
              <a:rPr lang="ko-KR" altLang="en-US" sz="2400" dirty="0"/>
              <a:t> 인근에 위치</a:t>
            </a:r>
            <a:r>
              <a:rPr lang="en-US" altLang="ko-KR" sz="2400" dirty="0"/>
              <a:t>)</a:t>
            </a:r>
          </a:p>
          <a:p>
            <a:endParaRPr lang="en-US" altLang="ko-KR" sz="2400" dirty="0"/>
          </a:p>
          <a:p>
            <a:r>
              <a:rPr lang="ko-KR" altLang="en-US" sz="2000" dirty="0"/>
              <a:t>  버스</a:t>
            </a:r>
            <a:r>
              <a:rPr lang="en-US" altLang="ko-KR" sz="2000" dirty="0"/>
              <a:t>, </a:t>
            </a:r>
            <a:r>
              <a:rPr lang="ko-KR" altLang="en-US" sz="2000" dirty="0"/>
              <a:t>지하철 등 대중교통 이용</a:t>
            </a:r>
            <a:endParaRPr lang="en-US" altLang="ko-KR" sz="2000" dirty="0"/>
          </a:p>
          <a:p>
            <a:r>
              <a:rPr lang="en-US" altLang="ko-KR" sz="2000" dirty="0"/>
              <a:t>  </a:t>
            </a:r>
            <a:r>
              <a:rPr lang="ko-KR" altLang="en-US" sz="2000" dirty="0"/>
              <a:t>지하철 </a:t>
            </a:r>
            <a:r>
              <a:rPr lang="en-US" altLang="ko-KR" sz="2000" dirty="0"/>
              <a:t>- 5</a:t>
            </a:r>
            <a:r>
              <a:rPr lang="ko-KR" altLang="en-US" sz="2000" dirty="0"/>
              <a:t>호선</a:t>
            </a:r>
            <a:endParaRPr lang="en-US" altLang="ko-KR" sz="2000" dirty="0"/>
          </a:p>
          <a:p>
            <a:r>
              <a:rPr lang="ko-KR" altLang="en-US" sz="2000" dirty="0"/>
              <a:t>  약 </a:t>
            </a:r>
            <a:r>
              <a:rPr lang="en-US" altLang="ko-KR" sz="2000" dirty="0"/>
              <a:t>30</a:t>
            </a:r>
            <a:r>
              <a:rPr lang="ko-KR" altLang="en-US" sz="2000" dirty="0"/>
              <a:t>분 정도 소요</a:t>
            </a:r>
            <a:endParaRPr lang="en-US" altLang="ko-KR" sz="2000" dirty="0"/>
          </a:p>
          <a:p>
            <a:endParaRPr lang="en-US" altLang="ko-KR" sz="2000" dirty="0"/>
          </a:p>
          <a:p>
            <a:endParaRPr lang="en-US" altLang="ko-KR" sz="2400" dirty="0"/>
          </a:p>
          <a:p>
            <a:endParaRPr lang="en-US" altLang="ko-KR" sz="2400" dirty="0"/>
          </a:p>
          <a:p>
            <a:endParaRPr lang="en-US" altLang="ko-KR" sz="2400" dirty="0"/>
          </a:p>
          <a:p>
            <a:endParaRPr lang="en-US" altLang="ko-KR" sz="2400" dirty="0"/>
          </a:p>
          <a:p>
            <a:endParaRPr lang="en-US" altLang="ko-KR" sz="2000" dirty="0"/>
          </a:p>
          <a:p>
            <a:endParaRPr lang="en-US" altLang="ko-KR" sz="2000" dirty="0"/>
          </a:p>
        </p:txBody>
      </p:sp>
    </p:spTree>
    <p:extLst>
      <p:ext uri="{BB962C8B-B14F-4D97-AF65-F5344CB8AC3E}">
        <p14:creationId xmlns:p14="http://schemas.microsoft.com/office/powerpoint/2010/main" val="329005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0" y="6419850"/>
            <a:ext cx="12192000" cy="438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1026" name="Picture 2" descr="강동경희대병원, &quot;지역거점병원에서 국내 최고병원으로&quot;">
            <a:extLst>
              <a:ext uri="{FF2B5EF4-FFF2-40B4-BE49-F238E27FC236}">
                <a16:creationId xmlns:a16="http://schemas.microsoft.com/office/drawing/2014/main" id="{85E84861-9982-4A8F-7615-7704ADBEB8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3" name="직사각형 12">
            <a:extLst>
              <a:ext uri="{FF2B5EF4-FFF2-40B4-BE49-F238E27FC236}">
                <a16:creationId xmlns:a16="http://schemas.microsoft.com/office/drawing/2014/main" id="{245B0347-77C6-F078-21D9-AB2B39CFF37B}"/>
              </a:ext>
            </a:extLst>
          </p:cNvPr>
          <p:cNvSpPr/>
          <p:nvPr/>
        </p:nvSpPr>
        <p:spPr>
          <a:xfrm flipH="1">
            <a:off x="18499" y="-2"/>
            <a:ext cx="12192000" cy="6858000"/>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 name="제목 1">
            <a:extLst>
              <a:ext uri="{FF2B5EF4-FFF2-40B4-BE49-F238E27FC236}">
                <a16:creationId xmlns:a16="http://schemas.microsoft.com/office/drawing/2014/main" id="{447F5FFF-A3C2-3B32-C2FD-A4A4DD800416}"/>
              </a:ext>
            </a:extLst>
          </p:cNvPr>
          <p:cNvSpPr>
            <a:spLocks noGrp="1"/>
          </p:cNvSpPr>
          <p:nvPr>
            <p:ph type="title"/>
          </p:nvPr>
        </p:nvSpPr>
        <p:spPr>
          <a:xfrm>
            <a:off x="299460" y="219075"/>
            <a:ext cx="6580189" cy="684934"/>
          </a:xfrm>
        </p:spPr>
        <p:txBody>
          <a:bodyPr>
            <a:normAutofit/>
          </a:bodyPr>
          <a:lstStyle/>
          <a:p>
            <a:pPr>
              <a:lnSpc>
                <a:spcPct val="150000"/>
              </a:lnSpc>
            </a:pPr>
            <a:r>
              <a:rPr lang="ko-KR" altLang="en-US" sz="2800" b="1" dirty="0"/>
              <a:t>병원 위치</a:t>
            </a:r>
            <a:r>
              <a:rPr lang="ko-KR" altLang="en-US" sz="2800" dirty="0"/>
              <a:t> </a:t>
            </a:r>
            <a:r>
              <a:rPr lang="en-US" altLang="ko-KR" sz="2800" dirty="0"/>
              <a:t>: </a:t>
            </a:r>
            <a:r>
              <a:rPr lang="ko-KR" altLang="en-US" sz="2800" b="0" i="0" dirty="0">
                <a:solidFill>
                  <a:srgbClr val="000000"/>
                </a:solidFill>
                <a:effectLst/>
                <a:latin typeface="-apple-system"/>
              </a:rPr>
              <a:t>서울 강동구 </a:t>
            </a:r>
            <a:r>
              <a:rPr lang="ko-KR" altLang="en-US" sz="2800" b="0" i="0" dirty="0" err="1">
                <a:solidFill>
                  <a:srgbClr val="000000"/>
                </a:solidFill>
                <a:effectLst/>
                <a:latin typeface="-apple-system"/>
              </a:rPr>
              <a:t>동남로</a:t>
            </a:r>
            <a:r>
              <a:rPr lang="ko-KR" altLang="en-US" sz="2800" b="0" i="0" dirty="0">
                <a:solidFill>
                  <a:srgbClr val="000000"/>
                </a:solidFill>
                <a:effectLst/>
                <a:latin typeface="-apple-system"/>
              </a:rPr>
              <a:t> </a:t>
            </a:r>
            <a:r>
              <a:rPr lang="en-US" altLang="ko-KR" sz="2800" b="0" i="0" dirty="0">
                <a:solidFill>
                  <a:srgbClr val="000000"/>
                </a:solidFill>
                <a:effectLst/>
                <a:latin typeface="-apple-system"/>
              </a:rPr>
              <a:t>892</a:t>
            </a:r>
            <a:endParaRPr lang="ko-KR" altLang="en-US" sz="2800" dirty="0"/>
          </a:p>
        </p:txBody>
      </p:sp>
      <p:sp>
        <p:nvSpPr>
          <p:cNvPr id="18" name="텍스트 개체 틀 17">
            <a:extLst>
              <a:ext uri="{FF2B5EF4-FFF2-40B4-BE49-F238E27FC236}">
                <a16:creationId xmlns:a16="http://schemas.microsoft.com/office/drawing/2014/main" id="{EE741A86-D27E-3FC7-C52F-1DA459EAABB2}"/>
              </a:ext>
            </a:extLst>
          </p:cNvPr>
          <p:cNvSpPr>
            <a:spLocks noGrp="1"/>
          </p:cNvSpPr>
          <p:nvPr>
            <p:ph type="body" sz="half" idx="2"/>
          </p:nvPr>
        </p:nvSpPr>
        <p:spPr>
          <a:xfrm>
            <a:off x="261528" y="904009"/>
            <a:ext cx="4867511" cy="579351"/>
          </a:xfrm>
        </p:spPr>
        <p:txBody>
          <a:bodyPr>
            <a:normAutofit fontScale="25000" lnSpcReduction="20000"/>
          </a:bodyPr>
          <a:lstStyle/>
          <a:p>
            <a:r>
              <a:rPr lang="ko-KR" altLang="en-US" sz="2400" dirty="0"/>
              <a:t> </a:t>
            </a:r>
            <a:endParaRPr lang="en-US" altLang="ko-KR" sz="2400" b="1" dirty="0"/>
          </a:p>
          <a:p>
            <a:pPr marL="342900" indent="-342900">
              <a:buFont typeface="Arial" panose="020B0604020202020204" pitchFamily="34" charset="0"/>
              <a:buChar char="•"/>
            </a:pPr>
            <a:r>
              <a:rPr lang="ko-KR" altLang="en-US" sz="9600" dirty="0"/>
              <a:t>치과 병원은 </a:t>
            </a:r>
            <a:r>
              <a:rPr lang="ko-KR" altLang="en-US" sz="9600" b="1" dirty="0">
                <a:solidFill>
                  <a:srgbClr val="FF0000"/>
                </a:solidFill>
              </a:rPr>
              <a:t>별관</a:t>
            </a:r>
            <a:r>
              <a:rPr lang="ko-KR" altLang="en-US" sz="9600" dirty="0"/>
              <a:t>에 위치</a:t>
            </a:r>
            <a:endParaRPr lang="en-US" altLang="ko-KR" sz="9600" dirty="0"/>
          </a:p>
          <a:p>
            <a:r>
              <a:rPr lang="ko-KR" altLang="en-US" sz="9600" dirty="0"/>
              <a:t>  </a:t>
            </a:r>
            <a:endParaRPr lang="en-US" altLang="ko-KR" sz="9600" dirty="0"/>
          </a:p>
          <a:p>
            <a:endParaRPr lang="en-US" altLang="ko-KR" sz="2400" dirty="0"/>
          </a:p>
          <a:p>
            <a:endParaRPr lang="en-US" altLang="ko-KR" sz="2400" dirty="0"/>
          </a:p>
          <a:p>
            <a:endParaRPr lang="en-US" altLang="ko-KR" sz="2400" dirty="0"/>
          </a:p>
          <a:p>
            <a:endParaRPr lang="en-US" altLang="ko-KR" sz="2000" dirty="0"/>
          </a:p>
          <a:p>
            <a:endParaRPr lang="en-US" altLang="ko-KR" sz="2000" dirty="0"/>
          </a:p>
        </p:txBody>
      </p:sp>
      <p:pic>
        <p:nvPicPr>
          <p:cNvPr id="22" name="그림 개체 틀 21" descr="텍스트, 문, 간판, 픽스처이(가) 표시된 사진&#10;&#10;자동 생성된 설명">
            <a:extLst>
              <a:ext uri="{FF2B5EF4-FFF2-40B4-BE49-F238E27FC236}">
                <a16:creationId xmlns:a16="http://schemas.microsoft.com/office/drawing/2014/main" id="{BC037F1B-DD29-991D-9BEF-6B9329046173}"/>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8050" r="8050"/>
          <a:stretch>
            <a:fillRect/>
          </a:stretch>
        </p:blipFill>
        <p:spPr>
          <a:xfrm>
            <a:off x="5107559" y="987425"/>
            <a:ext cx="6955518" cy="5492140"/>
          </a:xfrm>
        </p:spPr>
      </p:pic>
      <p:pic>
        <p:nvPicPr>
          <p:cNvPr id="24" name="그림 23" descr="텍스트, 나무, 야외, 식물이(가) 표시된 사진&#10;&#10;자동 생성된 설명">
            <a:extLst>
              <a:ext uri="{FF2B5EF4-FFF2-40B4-BE49-F238E27FC236}">
                <a16:creationId xmlns:a16="http://schemas.microsoft.com/office/drawing/2014/main" id="{2E926801-90B3-24A4-6BD5-5846EFB696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880" y="1550802"/>
            <a:ext cx="4246880" cy="4928763"/>
          </a:xfrm>
          <a:prstGeom prst="rect">
            <a:avLst/>
          </a:prstGeom>
        </p:spPr>
      </p:pic>
    </p:spTree>
    <p:extLst>
      <p:ext uri="{BB962C8B-B14F-4D97-AF65-F5344CB8AC3E}">
        <p14:creationId xmlns:p14="http://schemas.microsoft.com/office/powerpoint/2010/main" val="164152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0" y="6419850"/>
            <a:ext cx="12192000" cy="438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1026" name="Picture 2" descr="강동경희대병원, &quot;지역거점병원에서 국내 최고병원으로&quot;">
            <a:extLst>
              <a:ext uri="{FF2B5EF4-FFF2-40B4-BE49-F238E27FC236}">
                <a16:creationId xmlns:a16="http://schemas.microsoft.com/office/drawing/2014/main" id="{85E84861-9982-4A8F-7615-7704ADBEB8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3" name="직사각형 12">
            <a:extLst>
              <a:ext uri="{FF2B5EF4-FFF2-40B4-BE49-F238E27FC236}">
                <a16:creationId xmlns:a16="http://schemas.microsoft.com/office/drawing/2014/main" id="{245B0347-77C6-F078-21D9-AB2B39CFF37B}"/>
              </a:ext>
            </a:extLst>
          </p:cNvPr>
          <p:cNvSpPr/>
          <p:nvPr/>
        </p:nvSpPr>
        <p:spPr>
          <a:xfrm flipH="1">
            <a:off x="0" y="0"/>
            <a:ext cx="12192000" cy="6858000"/>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8" name="그림 7">
            <a:extLst>
              <a:ext uri="{FF2B5EF4-FFF2-40B4-BE49-F238E27FC236}">
                <a16:creationId xmlns:a16="http://schemas.microsoft.com/office/drawing/2014/main" id="{EF89FE8F-A4A6-5135-B8EF-6215CF6C16AF}"/>
              </a:ext>
            </a:extLst>
          </p:cNvPr>
          <p:cNvPicPr>
            <a:picLocks noChangeAspect="1"/>
          </p:cNvPicPr>
          <p:nvPr/>
        </p:nvPicPr>
        <p:blipFill>
          <a:blip r:embed="rId3"/>
          <a:stretch>
            <a:fillRect/>
          </a:stretch>
        </p:blipFill>
        <p:spPr>
          <a:xfrm>
            <a:off x="4014035" y="1008678"/>
            <a:ext cx="4163929" cy="4840644"/>
          </a:xfrm>
          <a:prstGeom prst="rect">
            <a:avLst/>
          </a:prstGeom>
        </p:spPr>
      </p:pic>
      <p:pic>
        <p:nvPicPr>
          <p:cNvPr id="11" name="그림 10">
            <a:extLst>
              <a:ext uri="{FF2B5EF4-FFF2-40B4-BE49-F238E27FC236}">
                <a16:creationId xmlns:a16="http://schemas.microsoft.com/office/drawing/2014/main" id="{4FA99C78-0D04-5195-449D-B78EBAF61102}"/>
              </a:ext>
            </a:extLst>
          </p:cNvPr>
          <p:cNvPicPr>
            <a:picLocks noChangeAspect="1"/>
          </p:cNvPicPr>
          <p:nvPr/>
        </p:nvPicPr>
        <p:blipFill>
          <a:blip r:embed="rId4"/>
          <a:stretch>
            <a:fillRect/>
          </a:stretch>
        </p:blipFill>
        <p:spPr>
          <a:xfrm>
            <a:off x="4315813" y="1362277"/>
            <a:ext cx="3560373" cy="4133446"/>
          </a:xfrm>
          <a:prstGeom prst="rect">
            <a:avLst/>
          </a:prstGeom>
        </p:spPr>
      </p:pic>
      <p:sp>
        <p:nvSpPr>
          <p:cNvPr id="16" name="제목 15">
            <a:extLst>
              <a:ext uri="{FF2B5EF4-FFF2-40B4-BE49-F238E27FC236}">
                <a16:creationId xmlns:a16="http://schemas.microsoft.com/office/drawing/2014/main" id="{F619A803-0278-220A-34D5-6880AB9DDD3D}"/>
              </a:ext>
            </a:extLst>
          </p:cNvPr>
          <p:cNvSpPr>
            <a:spLocks noGrp="1"/>
          </p:cNvSpPr>
          <p:nvPr>
            <p:ph type="title"/>
          </p:nvPr>
        </p:nvSpPr>
        <p:spPr>
          <a:xfrm>
            <a:off x="4861397" y="2839237"/>
            <a:ext cx="4451568" cy="2124590"/>
          </a:xfrm>
        </p:spPr>
        <p:txBody>
          <a:bodyPr>
            <a:noAutofit/>
          </a:bodyPr>
          <a:lstStyle/>
          <a:p>
            <a:r>
              <a:rPr lang="ko-KR" altLang="en-US" sz="6000" dirty="0" err="1">
                <a:solidFill>
                  <a:srgbClr val="A5884C"/>
                </a:solidFill>
              </a:rPr>
              <a:t>진료과</a:t>
            </a:r>
            <a:br>
              <a:rPr lang="en-US" altLang="ko-KR" sz="6000" dirty="0">
                <a:solidFill>
                  <a:srgbClr val="A5884C"/>
                </a:solidFill>
              </a:rPr>
            </a:br>
            <a:endParaRPr lang="ko-KR" altLang="en-US" sz="6000" dirty="0"/>
          </a:p>
        </p:txBody>
      </p:sp>
    </p:spTree>
    <p:extLst>
      <p:ext uri="{BB962C8B-B14F-4D97-AF65-F5344CB8AC3E}">
        <p14:creationId xmlns:p14="http://schemas.microsoft.com/office/powerpoint/2010/main" val="2527029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0" y="6419850"/>
            <a:ext cx="12192000" cy="438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1026" name="Picture 2" descr="강동경희대병원, &quot;지역거점병원에서 국내 최고병원으로&quot;">
            <a:extLst>
              <a:ext uri="{FF2B5EF4-FFF2-40B4-BE49-F238E27FC236}">
                <a16:creationId xmlns:a16="http://schemas.microsoft.com/office/drawing/2014/main" id="{85E84861-9982-4A8F-7615-7704ADBEB8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3" name="직사각형 12">
            <a:extLst>
              <a:ext uri="{FF2B5EF4-FFF2-40B4-BE49-F238E27FC236}">
                <a16:creationId xmlns:a16="http://schemas.microsoft.com/office/drawing/2014/main" id="{245B0347-77C6-F078-21D9-AB2B39CFF37B}"/>
              </a:ext>
            </a:extLst>
          </p:cNvPr>
          <p:cNvSpPr/>
          <p:nvPr/>
        </p:nvSpPr>
        <p:spPr>
          <a:xfrm flipH="1">
            <a:off x="0" y="0"/>
            <a:ext cx="12192000" cy="6858000"/>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8" name="타원 17">
            <a:extLst>
              <a:ext uri="{FF2B5EF4-FFF2-40B4-BE49-F238E27FC236}">
                <a16:creationId xmlns:a16="http://schemas.microsoft.com/office/drawing/2014/main" id="{5C031A92-3AC8-60B8-AF2F-CBD431A48F3E}"/>
              </a:ext>
            </a:extLst>
          </p:cNvPr>
          <p:cNvSpPr/>
          <p:nvPr/>
        </p:nvSpPr>
        <p:spPr>
          <a:xfrm>
            <a:off x="1350817" y="883228"/>
            <a:ext cx="2473037" cy="238990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o-KR" altLang="en-US" sz="3200" dirty="0"/>
              <a:t>보존과</a:t>
            </a:r>
          </a:p>
        </p:txBody>
      </p:sp>
      <p:sp>
        <p:nvSpPr>
          <p:cNvPr id="19" name="타원 18">
            <a:extLst>
              <a:ext uri="{FF2B5EF4-FFF2-40B4-BE49-F238E27FC236}">
                <a16:creationId xmlns:a16="http://schemas.microsoft.com/office/drawing/2014/main" id="{D148F290-8BAE-E63D-EBEB-84A2A80B6C9A}"/>
              </a:ext>
            </a:extLst>
          </p:cNvPr>
          <p:cNvSpPr/>
          <p:nvPr/>
        </p:nvSpPr>
        <p:spPr>
          <a:xfrm>
            <a:off x="8194385" y="3778900"/>
            <a:ext cx="2473037" cy="238990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o-KR" altLang="en-US" sz="3200" dirty="0"/>
              <a:t>교정과</a:t>
            </a:r>
          </a:p>
        </p:txBody>
      </p:sp>
      <p:sp>
        <p:nvSpPr>
          <p:cNvPr id="20" name="타원 19">
            <a:extLst>
              <a:ext uri="{FF2B5EF4-FFF2-40B4-BE49-F238E27FC236}">
                <a16:creationId xmlns:a16="http://schemas.microsoft.com/office/drawing/2014/main" id="{A2ECABD7-C161-389C-B6BD-809E99B5560D}"/>
              </a:ext>
            </a:extLst>
          </p:cNvPr>
          <p:cNvSpPr/>
          <p:nvPr/>
        </p:nvSpPr>
        <p:spPr>
          <a:xfrm>
            <a:off x="4696401" y="3864842"/>
            <a:ext cx="2473037" cy="238990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ko-KR" altLang="en-US" sz="3200" dirty="0"/>
              <a:t>소아 </a:t>
            </a:r>
            <a:endParaRPr lang="en-US" altLang="ko-KR" sz="3200" dirty="0"/>
          </a:p>
          <a:p>
            <a:pPr algn="ctr"/>
            <a:r>
              <a:rPr lang="ko-KR" altLang="en-US" sz="3200" dirty="0"/>
              <a:t>치과</a:t>
            </a:r>
          </a:p>
        </p:txBody>
      </p:sp>
      <p:sp>
        <p:nvSpPr>
          <p:cNvPr id="21" name="타원 20">
            <a:extLst>
              <a:ext uri="{FF2B5EF4-FFF2-40B4-BE49-F238E27FC236}">
                <a16:creationId xmlns:a16="http://schemas.microsoft.com/office/drawing/2014/main" id="{D01462DC-4F66-FBCB-0D31-C8AE93F9E908}"/>
              </a:ext>
            </a:extLst>
          </p:cNvPr>
          <p:cNvSpPr/>
          <p:nvPr/>
        </p:nvSpPr>
        <p:spPr>
          <a:xfrm>
            <a:off x="1350816" y="3778900"/>
            <a:ext cx="2473037" cy="238990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ko-KR" altLang="en-US" sz="3200" dirty="0"/>
              <a:t>보철과</a:t>
            </a:r>
          </a:p>
        </p:txBody>
      </p:sp>
      <p:sp>
        <p:nvSpPr>
          <p:cNvPr id="22" name="타원 21">
            <a:extLst>
              <a:ext uri="{FF2B5EF4-FFF2-40B4-BE49-F238E27FC236}">
                <a16:creationId xmlns:a16="http://schemas.microsoft.com/office/drawing/2014/main" id="{00A89A2C-7FE5-E00F-E231-CE6B950751FE}"/>
              </a:ext>
            </a:extLst>
          </p:cNvPr>
          <p:cNvSpPr/>
          <p:nvPr/>
        </p:nvSpPr>
        <p:spPr>
          <a:xfrm>
            <a:off x="4696401" y="883228"/>
            <a:ext cx="2473037" cy="238990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o-KR" altLang="en-US" sz="3200" dirty="0" err="1"/>
              <a:t>치주과</a:t>
            </a:r>
            <a:endParaRPr lang="ko-KR" altLang="en-US" sz="3200" dirty="0"/>
          </a:p>
        </p:txBody>
      </p:sp>
      <p:sp>
        <p:nvSpPr>
          <p:cNvPr id="23" name="타원 22">
            <a:extLst>
              <a:ext uri="{FF2B5EF4-FFF2-40B4-BE49-F238E27FC236}">
                <a16:creationId xmlns:a16="http://schemas.microsoft.com/office/drawing/2014/main" id="{896E4D85-4D06-63AB-EB15-0EA934A70D3D}"/>
              </a:ext>
            </a:extLst>
          </p:cNvPr>
          <p:cNvSpPr/>
          <p:nvPr/>
        </p:nvSpPr>
        <p:spPr>
          <a:xfrm>
            <a:off x="8194386" y="883228"/>
            <a:ext cx="2473037" cy="238990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ko-KR" altLang="en-US" sz="3200" dirty="0"/>
              <a:t>구강</a:t>
            </a:r>
            <a:endParaRPr lang="en-US" altLang="ko-KR" sz="3200" dirty="0"/>
          </a:p>
          <a:p>
            <a:pPr algn="ctr"/>
            <a:r>
              <a:rPr lang="ko-KR" altLang="en-US" sz="3200" dirty="0"/>
              <a:t>외과</a:t>
            </a:r>
          </a:p>
        </p:txBody>
      </p:sp>
    </p:spTree>
    <p:extLst>
      <p:ext uri="{BB962C8B-B14F-4D97-AF65-F5344CB8AC3E}">
        <p14:creationId xmlns:p14="http://schemas.microsoft.com/office/powerpoint/2010/main" val="2888925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0" y="6419850"/>
            <a:ext cx="12192000" cy="438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1026" name="Picture 2" descr="강동경희대병원, &quot;지역거점병원에서 국내 최고병원으로&quot;">
            <a:extLst>
              <a:ext uri="{FF2B5EF4-FFF2-40B4-BE49-F238E27FC236}">
                <a16:creationId xmlns:a16="http://schemas.microsoft.com/office/drawing/2014/main" id="{85E84861-9982-4A8F-7615-7704ADBEB8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3" name="직사각형 12">
            <a:extLst>
              <a:ext uri="{FF2B5EF4-FFF2-40B4-BE49-F238E27FC236}">
                <a16:creationId xmlns:a16="http://schemas.microsoft.com/office/drawing/2014/main" id="{245B0347-77C6-F078-21D9-AB2B39CFF37B}"/>
              </a:ext>
            </a:extLst>
          </p:cNvPr>
          <p:cNvSpPr/>
          <p:nvPr/>
        </p:nvSpPr>
        <p:spPr>
          <a:xfrm flipH="1">
            <a:off x="0" y="0"/>
            <a:ext cx="12192000" cy="6858000"/>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8" name="그림 7">
            <a:extLst>
              <a:ext uri="{FF2B5EF4-FFF2-40B4-BE49-F238E27FC236}">
                <a16:creationId xmlns:a16="http://schemas.microsoft.com/office/drawing/2014/main" id="{EF89FE8F-A4A6-5135-B8EF-6215CF6C16AF}"/>
              </a:ext>
            </a:extLst>
          </p:cNvPr>
          <p:cNvPicPr>
            <a:picLocks noChangeAspect="1"/>
          </p:cNvPicPr>
          <p:nvPr/>
        </p:nvPicPr>
        <p:blipFill>
          <a:blip r:embed="rId3"/>
          <a:stretch>
            <a:fillRect/>
          </a:stretch>
        </p:blipFill>
        <p:spPr>
          <a:xfrm>
            <a:off x="4014035" y="1008678"/>
            <a:ext cx="4163929" cy="4840644"/>
          </a:xfrm>
          <a:prstGeom prst="rect">
            <a:avLst/>
          </a:prstGeom>
        </p:spPr>
      </p:pic>
      <p:pic>
        <p:nvPicPr>
          <p:cNvPr id="11" name="그림 10">
            <a:extLst>
              <a:ext uri="{FF2B5EF4-FFF2-40B4-BE49-F238E27FC236}">
                <a16:creationId xmlns:a16="http://schemas.microsoft.com/office/drawing/2014/main" id="{4FA99C78-0D04-5195-449D-B78EBAF61102}"/>
              </a:ext>
            </a:extLst>
          </p:cNvPr>
          <p:cNvPicPr>
            <a:picLocks noChangeAspect="1"/>
          </p:cNvPicPr>
          <p:nvPr/>
        </p:nvPicPr>
        <p:blipFill>
          <a:blip r:embed="rId4"/>
          <a:stretch>
            <a:fillRect/>
          </a:stretch>
        </p:blipFill>
        <p:spPr>
          <a:xfrm>
            <a:off x="4315813" y="1362277"/>
            <a:ext cx="3560373" cy="4133446"/>
          </a:xfrm>
          <a:prstGeom prst="rect">
            <a:avLst/>
          </a:prstGeom>
        </p:spPr>
      </p:pic>
      <p:sp>
        <p:nvSpPr>
          <p:cNvPr id="16" name="제목 15">
            <a:extLst>
              <a:ext uri="{FF2B5EF4-FFF2-40B4-BE49-F238E27FC236}">
                <a16:creationId xmlns:a16="http://schemas.microsoft.com/office/drawing/2014/main" id="{F619A803-0278-220A-34D5-6880AB9DDD3D}"/>
              </a:ext>
            </a:extLst>
          </p:cNvPr>
          <p:cNvSpPr>
            <a:spLocks noGrp="1"/>
          </p:cNvSpPr>
          <p:nvPr>
            <p:ph type="title"/>
          </p:nvPr>
        </p:nvSpPr>
        <p:spPr>
          <a:xfrm>
            <a:off x="4862466" y="3232602"/>
            <a:ext cx="5066726" cy="1448730"/>
          </a:xfrm>
        </p:spPr>
        <p:txBody>
          <a:bodyPr>
            <a:noAutofit/>
          </a:bodyPr>
          <a:lstStyle/>
          <a:p>
            <a:r>
              <a:rPr lang="ko-KR" altLang="en-US" sz="6000" dirty="0">
                <a:solidFill>
                  <a:srgbClr val="A5884C"/>
                </a:solidFill>
              </a:rPr>
              <a:t>출퇴근 </a:t>
            </a:r>
            <a:br>
              <a:rPr lang="en-US" altLang="ko-KR" sz="6000" dirty="0">
                <a:solidFill>
                  <a:srgbClr val="A5884C"/>
                </a:solidFill>
              </a:rPr>
            </a:br>
            <a:r>
              <a:rPr lang="en-US" altLang="ko-KR" sz="6000" dirty="0">
                <a:solidFill>
                  <a:srgbClr val="A5884C"/>
                </a:solidFill>
              </a:rPr>
              <a:t> </a:t>
            </a:r>
            <a:r>
              <a:rPr lang="ko-KR" altLang="en-US" sz="6000" dirty="0">
                <a:solidFill>
                  <a:srgbClr val="A5884C"/>
                </a:solidFill>
              </a:rPr>
              <a:t>시간</a:t>
            </a:r>
            <a:br>
              <a:rPr lang="en-US" altLang="ko-KR" sz="6000" dirty="0">
                <a:solidFill>
                  <a:srgbClr val="A5884C"/>
                </a:solidFill>
              </a:rPr>
            </a:br>
            <a:endParaRPr lang="ko-KR" altLang="en-US" sz="6000" dirty="0"/>
          </a:p>
        </p:txBody>
      </p:sp>
    </p:spTree>
    <p:extLst>
      <p:ext uri="{BB962C8B-B14F-4D97-AF65-F5344CB8AC3E}">
        <p14:creationId xmlns:p14="http://schemas.microsoft.com/office/powerpoint/2010/main" val="127402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0" y="6419850"/>
            <a:ext cx="12192000" cy="438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1026" name="Picture 2" descr="강동경희대병원, &quot;지역거점병원에서 국내 최고병원으로&quot;">
            <a:extLst>
              <a:ext uri="{FF2B5EF4-FFF2-40B4-BE49-F238E27FC236}">
                <a16:creationId xmlns:a16="http://schemas.microsoft.com/office/drawing/2014/main" id="{85E84861-9982-4A8F-7615-7704ADBEB8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3" name="직사각형 12">
            <a:extLst>
              <a:ext uri="{FF2B5EF4-FFF2-40B4-BE49-F238E27FC236}">
                <a16:creationId xmlns:a16="http://schemas.microsoft.com/office/drawing/2014/main" id="{245B0347-77C6-F078-21D9-AB2B39CFF37B}"/>
              </a:ext>
            </a:extLst>
          </p:cNvPr>
          <p:cNvSpPr/>
          <p:nvPr/>
        </p:nvSpPr>
        <p:spPr>
          <a:xfrm flipH="1">
            <a:off x="0" y="0"/>
            <a:ext cx="12192000" cy="6858000"/>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 name="제목 13">
            <a:extLst>
              <a:ext uri="{FF2B5EF4-FFF2-40B4-BE49-F238E27FC236}">
                <a16:creationId xmlns:a16="http://schemas.microsoft.com/office/drawing/2014/main" id="{9A7CDD57-132D-1F58-AF56-CF6B6B2E3BDF}"/>
              </a:ext>
            </a:extLst>
          </p:cNvPr>
          <p:cNvSpPr>
            <a:spLocks noGrp="1"/>
          </p:cNvSpPr>
          <p:nvPr>
            <p:ph type="title"/>
          </p:nvPr>
        </p:nvSpPr>
        <p:spPr>
          <a:xfrm>
            <a:off x="965199" y="3840481"/>
            <a:ext cx="10388600" cy="2336800"/>
          </a:xfrm>
        </p:spPr>
        <p:txBody>
          <a:bodyPr>
            <a:normAutofit/>
          </a:bodyPr>
          <a:lstStyle/>
          <a:p>
            <a:pPr algn="l"/>
            <a:r>
              <a:rPr lang="ko-KR" altLang="en-US" sz="2800" b="1" dirty="0">
                <a:latin typeface="한컴 고딕" panose="02000500000000000000" pitchFamily="2" charset="-127"/>
                <a:ea typeface="한컴 고딕" panose="02000500000000000000" pitchFamily="2" charset="-127"/>
              </a:rPr>
              <a:t>실습생의 주 업무</a:t>
            </a:r>
            <a:r>
              <a:rPr lang="ko-KR" altLang="en-US" sz="2800" dirty="0">
                <a:latin typeface="한컴 고딕" panose="02000500000000000000" pitchFamily="2" charset="-127"/>
                <a:ea typeface="한컴 고딕" panose="02000500000000000000" pitchFamily="2" charset="-127"/>
              </a:rPr>
              <a:t> </a:t>
            </a:r>
            <a:br>
              <a:rPr lang="en-US" altLang="ko-KR" sz="2800" dirty="0">
                <a:latin typeface="한컴 고딕" panose="02000500000000000000" pitchFamily="2" charset="-127"/>
                <a:ea typeface="한컴 고딕" panose="02000500000000000000" pitchFamily="2" charset="-127"/>
              </a:rPr>
            </a:br>
            <a:r>
              <a:rPr lang="en-US" altLang="ko-KR" sz="2800" dirty="0">
                <a:latin typeface="한컴 고딕" panose="02000500000000000000" pitchFamily="2" charset="-127"/>
                <a:ea typeface="한컴 고딕" panose="02000500000000000000" pitchFamily="2" charset="-127"/>
              </a:rPr>
              <a:t>: </a:t>
            </a:r>
            <a:r>
              <a:rPr lang="ko-KR" altLang="en-US" sz="2800" dirty="0">
                <a:latin typeface="한컴 고딕" panose="02000500000000000000" pitchFamily="2" charset="-127"/>
                <a:ea typeface="한컴 고딕" panose="02000500000000000000" pitchFamily="2" charset="-127"/>
              </a:rPr>
              <a:t>퍼스트 어시</a:t>
            </a:r>
            <a:r>
              <a:rPr lang="en-US" altLang="ko-KR" sz="2800" dirty="0">
                <a:latin typeface="한컴 고딕" panose="02000500000000000000" pitchFamily="2" charset="-127"/>
                <a:ea typeface="한컴 고딕" panose="02000500000000000000" pitchFamily="2" charset="-127"/>
              </a:rPr>
              <a:t>, </a:t>
            </a:r>
            <a:r>
              <a:rPr lang="ko-KR" altLang="en-US" sz="2800" dirty="0">
                <a:latin typeface="한컴 고딕" panose="02000500000000000000" pitchFamily="2" charset="-127"/>
                <a:ea typeface="한컴 고딕" panose="02000500000000000000" pitchFamily="2" charset="-127"/>
              </a:rPr>
              <a:t>세컨드 어시</a:t>
            </a:r>
            <a:r>
              <a:rPr lang="en-US" altLang="ko-KR" sz="2800" dirty="0">
                <a:latin typeface="한컴 고딕" panose="02000500000000000000" pitchFamily="2" charset="-127"/>
                <a:ea typeface="한컴 고딕" panose="02000500000000000000" pitchFamily="2" charset="-127"/>
              </a:rPr>
              <a:t>, </a:t>
            </a:r>
            <a:r>
              <a:rPr lang="ko-KR" altLang="en-US" sz="2800" dirty="0" err="1">
                <a:latin typeface="한컴 고딕" panose="02000500000000000000" pitchFamily="2" charset="-127"/>
                <a:ea typeface="한컴 고딕" panose="02000500000000000000" pitchFamily="2" charset="-127"/>
              </a:rPr>
              <a:t>옵져하면서</a:t>
            </a:r>
            <a:r>
              <a:rPr lang="ko-KR" altLang="en-US" sz="2800" dirty="0">
                <a:latin typeface="한컴 고딕" panose="02000500000000000000" pitchFamily="2" charset="-127"/>
                <a:ea typeface="한컴 고딕" panose="02000500000000000000" pitchFamily="2" charset="-127"/>
              </a:rPr>
              <a:t> 필요한 기구 전달해 드리기</a:t>
            </a:r>
            <a:r>
              <a:rPr lang="en-US" altLang="ko-KR" sz="2800" dirty="0">
                <a:latin typeface="한컴 고딕" panose="02000500000000000000" pitchFamily="2" charset="-127"/>
                <a:ea typeface="한컴 고딕" panose="02000500000000000000" pitchFamily="2" charset="-127"/>
              </a:rPr>
              <a:t>, </a:t>
            </a:r>
            <a:br>
              <a:rPr lang="en-US" altLang="ko-KR" sz="2800" dirty="0">
                <a:latin typeface="한컴 고딕" panose="02000500000000000000" pitchFamily="2" charset="-127"/>
                <a:ea typeface="한컴 고딕" panose="02000500000000000000" pitchFamily="2" charset="-127"/>
              </a:rPr>
            </a:br>
            <a:r>
              <a:rPr lang="en-US" altLang="ko-KR" sz="2800" dirty="0">
                <a:latin typeface="한컴 고딕" panose="02000500000000000000" pitchFamily="2" charset="-127"/>
                <a:ea typeface="한컴 고딕" panose="02000500000000000000" pitchFamily="2" charset="-127"/>
              </a:rPr>
              <a:t> </a:t>
            </a:r>
            <a:r>
              <a:rPr lang="ko-KR" altLang="en-US" sz="2800" dirty="0">
                <a:latin typeface="한컴 고딕" panose="02000500000000000000" pitchFamily="2" charset="-127"/>
                <a:ea typeface="한컴 고딕" panose="02000500000000000000" pitchFamily="2" charset="-127"/>
              </a:rPr>
              <a:t>멸균된 기구들 정리하기</a:t>
            </a:r>
            <a:r>
              <a:rPr lang="en-US" altLang="ko-KR" sz="2800" dirty="0">
                <a:latin typeface="한컴 고딕" panose="02000500000000000000" pitchFamily="2" charset="-127"/>
                <a:ea typeface="한컴 고딕" panose="02000500000000000000" pitchFamily="2" charset="-127"/>
              </a:rPr>
              <a:t>, </a:t>
            </a:r>
            <a:r>
              <a:rPr lang="ko-KR" altLang="en-US" sz="2800" dirty="0">
                <a:latin typeface="한컴 고딕" panose="02000500000000000000" pitchFamily="2" charset="-127"/>
                <a:ea typeface="한컴 고딕" panose="02000500000000000000" pitchFamily="2" charset="-127"/>
              </a:rPr>
              <a:t>사용한 기구들 멸균실에 가져다 놓기</a:t>
            </a:r>
            <a:r>
              <a:rPr lang="en-US" altLang="ko-KR" sz="2800" dirty="0">
                <a:latin typeface="한컴 고딕" panose="02000500000000000000" pitchFamily="2" charset="-127"/>
                <a:ea typeface="한컴 고딕" panose="02000500000000000000" pitchFamily="2" charset="-127"/>
              </a:rPr>
              <a:t>, </a:t>
            </a:r>
            <a:br>
              <a:rPr lang="en-US" altLang="ko-KR" sz="2800" dirty="0">
                <a:latin typeface="한컴 고딕" panose="02000500000000000000" pitchFamily="2" charset="-127"/>
                <a:ea typeface="한컴 고딕" panose="02000500000000000000" pitchFamily="2" charset="-127"/>
              </a:rPr>
            </a:br>
            <a:r>
              <a:rPr lang="en-US" altLang="ko-KR" sz="2800" dirty="0">
                <a:latin typeface="한컴 고딕" panose="02000500000000000000" pitchFamily="2" charset="-127"/>
                <a:ea typeface="한컴 고딕" panose="02000500000000000000" pitchFamily="2" charset="-127"/>
              </a:rPr>
              <a:t> </a:t>
            </a:r>
            <a:r>
              <a:rPr lang="ko-KR" altLang="en-US" sz="2800" dirty="0">
                <a:latin typeface="한컴 고딕" panose="02000500000000000000" pitchFamily="2" charset="-127"/>
                <a:ea typeface="한컴 고딕" panose="02000500000000000000" pitchFamily="2" charset="-127"/>
              </a:rPr>
              <a:t>수술상 차리기</a:t>
            </a:r>
            <a:r>
              <a:rPr lang="en-US" altLang="ko-KR" sz="2800" dirty="0">
                <a:latin typeface="한컴 고딕" panose="02000500000000000000" pitchFamily="2" charset="-127"/>
                <a:ea typeface="한컴 고딕" panose="02000500000000000000" pitchFamily="2" charset="-127"/>
              </a:rPr>
              <a:t>, </a:t>
            </a:r>
            <a:r>
              <a:rPr lang="ko-KR" altLang="en-US" sz="2800" dirty="0">
                <a:latin typeface="한컴 고딕" panose="02000500000000000000" pitchFamily="2" charset="-127"/>
                <a:ea typeface="한컴 고딕" panose="02000500000000000000" pitchFamily="2" charset="-127"/>
              </a:rPr>
              <a:t>환자 안내해서 환자가 </a:t>
            </a:r>
            <a:r>
              <a:rPr lang="ko-KR" altLang="en-US" sz="2800" dirty="0" err="1">
                <a:latin typeface="한컴 고딕" panose="02000500000000000000" pitchFamily="2" charset="-127"/>
                <a:ea typeface="한컴 고딕" panose="02000500000000000000" pitchFamily="2" charset="-127"/>
              </a:rPr>
              <a:t>체어에</a:t>
            </a:r>
            <a:r>
              <a:rPr lang="ko-KR" altLang="en-US" sz="2800" dirty="0">
                <a:latin typeface="한컴 고딕" panose="02000500000000000000" pitchFamily="2" charset="-127"/>
                <a:ea typeface="한컴 고딕" panose="02000500000000000000" pitchFamily="2" charset="-127"/>
              </a:rPr>
              <a:t> 앉으면 에이프런 걸고 종이컵 준비</a:t>
            </a:r>
            <a:r>
              <a:rPr lang="en-US" altLang="ko-KR" sz="2800" dirty="0">
                <a:latin typeface="한컴 고딕" panose="02000500000000000000" pitchFamily="2" charset="-127"/>
                <a:ea typeface="한컴 고딕" panose="02000500000000000000" pitchFamily="2" charset="-127"/>
              </a:rPr>
              <a:t>, </a:t>
            </a:r>
            <a:r>
              <a:rPr lang="ko-KR" altLang="en-US" sz="2800" dirty="0">
                <a:latin typeface="한컴 고딕" panose="02000500000000000000" pitchFamily="2" charset="-127"/>
                <a:ea typeface="한컴 고딕" panose="02000500000000000000" pitchFamily="2" charset="-127"/>
              </a:rPr>
              <a:t>사용한 기구들 정리하기 등</a:t>
            </a:r>
          </a:p>
        </p:txBody>
      </p:sp>
      <p:sp>
        <p:nvSpPr>
          <p:cNvPr id="15" name="부제목 14">
            <a:extLst>
              <a:ext uri="{FF2B5EF4-FFF2-40B4-BE49-F238E27FC236}">
                <a16:creationId xmlns:a16="http://schemas.microsoft.com/office/drawing/2014/main" id="{84068390-841D-129D-CACD-1BFA1487284E}"/>
              </a:ext>
            </a:extLst>
          </p:cNvPr>
          <p:cNvSpPr>
            <a:spLocks noGrp="1"/>
          </p:cNvSpPr>
          <p:nvPr>
            <p:ph idx="1"/>
          </p:nvPr>
        </p:nvSpPr>
        <p:spPr>
          <a:xfrm>
            <a:off x="965200" y="467360"/>
            <a:ext cx="10388600" cy="2733041"/>
          </a:xfrm>
        </p:spPr>
        <p:txBody>
          <a:bodyPr>
            <a:noAutofit/>
          </a:bodyPr>
          <a:lstStyle/>
          <a:p>
            <a:r>
              <a:rPr lang="ko-KR" altLang="en-US" b="1" dirty="0">
                <a:latin typeface="한컴 고딕" panose="02000500000000000000" pitchFamily="2" charset="-127"/>
                <a:ea typeface="한컴 고딕" panose="02000500000000000000" pitchFamily="2" charset="-127"/>
              </a:rPr>
              <a:t>출근 시간 </a:t>
            </a:r>
            <a:r>
              <a:rPr lang="en-US" altLang="ko-KR" dirty="0">
                <a:latin typeface="한컴 고딕" panose="02000500000000000000" pitchFamily="2" charset="-127"/>
                <a:ea typeface="한컴 고딕" panose="02000500000000000000" pitchFamily="2" charset="-127"/>
              </a:rPr>
              <a:t>: 9</a:t>
            </a:r>
            <a:r>
              <a:rPr lang="ko-KR" altLang="en-US" dirty="0">
                <a:latin typeface="한컴 고딕" panose="02000500000000000000" pitchFamily="2" charset="-127"/>
                <a:ea typeface="한컴 고딕" panose="02000500000000000000" pitchFamily="2" charset="-127"/>
              </a:rPr>
              <a:t>시 </a:t>
            </a:r>
            <a:r>
              <a:rPr lang="en-US" altLang="ko-KR" dirty="0">
                <a:latin typeface="한컴 고딕" panose="02000500000000000000" pitchFamily="2" charset="-127"/>
                <a:ea typeface="한컴 고딕" panose="02000500000000000000" pitchFamily="2" charset="-127"/>
              </a:rPr>
              <a:t>30</a:t>
            </a:r>
            <a:r>
              <a:rPr lang="ko-KR" altLang="en-US" dirty="0">
                <a:latin typeface="한컴 고딕" panose="02000500000000000000" pitchFamily="2" charset="-127"/>
                <a:ea typeface="한컴 고딕" panose="02000500000000000000" pitchFamily="2" charset="-127"/>
              </a:rPr>
              <a:t>분</a:t>
            </a:r>
            <a:endParaRPr lang="en-US" altLang="ko-KR" dirty="0">
              <a:latin typeface="한컴 고딕" panose="02000500000000000000" pitchFamily="2" charset="-127"/>
              <a:ea typeface="한컴 고딕" panose="02000500000000000000" pitchFamily="2" charset="-127"/>
            </a:endParaRPr>
          </a:p>
          <a:p>
            <a:endParaRPr lang="en-US" altLang="ko-KR" dirty="0">
              <a:latin typeface="한컴 고딕" panose="02000500000000000000" pitchFamily="2" charset="-127"/>
              <a:ea typeface="한컴 고딕" panose="02000500000000000000" pitchFamily="2" charset="-127"/>
            </a:endParaRPr>
          </a:p>
          <a:p>
            <a:r>
              <a:rPr lang="ko-KR" altLang="en-US" b="1" dirty="0">
                <a:latin typeface="한컴 고딕" panose="02000500000000000000" pitchFamily="2" charset="-127"/>
                <a:ea typeface="한컴 고딕" panose="02000500000000000000" pitchFamily="2" charset="-127"/>
              </a:rPr>
              <a:t>점심 시간 </a:t>
            </a:r>
            <a:r>
              <a:rPr lang="en-US" altLang="ko-KR" dirty="0">
                <a:latin typeface="한컴 고딕" panose="02000500000000000000" pitchFamily="2" charset="-127"/>
                <a:ea typeface="한컴 고딕" panose="02000500000000000000" pitchFamily="2" charset="-127"/>
              </a:rPr>
              <a:t>: 12</a:t>
            </a:r>
            <a:r>
              <a:rPr lang="ko-KR" altLang="en-US" dirty="0">
                <a:latin typeface="한컴 고딕" panose="02000500000000000000" pitchFamily="2" charset="-127"/>
                <a:ea typeface="한컴 고딕" panose="02000500000000000000" pitchFamily="2" charset="-127"/>
              </a:rPr>
              <a:t>시 </a:t>
            </a:r>
            <a:r>
              <a:rPr lang="en-US" altLang="ko-KR" dirty="0">
                <a:latin typeface="한컴 고딕" panose="02000500000000000000" pitchFamily="2" charset="-127"/>
                <a:ea typeface="한컴 고딕" panose="02000500000000000000" pitchFamily="2" charset="-127"/>
              </a:rPr>
              <a:t>20</a:t>
            </a:r>
            <a:r>
              <a:rPr lang="ko-KR" altLang="en-US" dirty="0">
                <a:latin typeface="한컴 고딕" panose="02000500000000000000" pitchFamily="2" charset="-127"/>
                <a:ea typeface="한컴 고딕" panose="02000500000000000000" pitchFamily="2" charset="-127"/>
              </a:rPr>
              <a:t>분 </a:t>
            </a:r>
            <a:r>
              <a:rPr lang="en-US" altLang="ko-KR" dirty="0">
                <a:latin typeface="한컴 고딕" panose="02000500000000000000" pitchFamily="2" charset="-127"/>
                <a:ea typeface="한컴 고딕" panose="02000500000000000000" pitchFamily="2" charset="-127"/>
              </a:rPr>
              <a:t>~ 1</a:t>
            </a:r>
            <a:r>
              <a:rPr lang="ko-KR" altLang="en-US" dirty="0">
                <a:latin typeface="한컴 고딕" panose="02000500000000000000" pitchFamily="2" charset="-127"/>
                <a:ea typeface="한컴 고딕" panose="02000500000000000000" pitchFamily="2" charset="-127"/>
              </a:rPr>
              <a:t>시 </a:t>
            </a:r>
            <a:r>
              <a:rPr lang="en-US" altLang="ko-KR" dirty="0">
                <a:latin typeface="한컴 고딕" panose="02000500000000000000" pitchFamily="2" charset="-127"/>
                <a:ea typeface="한컴 고딕" panose="02000500000000000000" pitchFamily="2" charset="-127"/>
              </a:rPr>
              <a:t>30</a:t>
            </a:r>
            <a:r>
              <a:rPr lang="ko-KR" altLang="en-US" dirty="0">
                <a:latin typeface="한컴 고딕" panose="02000500000000000000" pitchFamily="2" charset="-127"/>
                <a:ea typeface="한컴 고딕" panose="02000500000000000000" pitchFamily="2" charset="-127"/>
              </a:rPr>
              <a:t>분</a:t>
            </a:r>
            <a:endParaRPr lang="en-US" altLang="ko-KR" dirty="0">
              <a:latin typeface="한컴 고딕" panose="02000500000000000000" pitchFamily="2" charset="-127"/>
              <a:ea typeface="한컴 고딕" panose="02000500000000000000" pitchFamily="2" charset="-127"/>
            </a:endParaRPr>
          </a:p>
          <a:p>
            <a:pPr marL="0" indent="0">
              <a:buNone/>
            </a:pPr>
            <a:r>
              <a:rPr lang="en-US" altLang="ko-KR" dirty="0">
                <a:latin typeface="한컴 고딕" panose="02000500000000000000" pitchFamily="2" charset="-127"/>
                <a:ea typeface="한컴 고딕" panose="02000500000000000000" pitchFamily="2" charset="-127"/>
              </a:rPr>
              <a:t>  </a:t>
            </a:r>
            <a:r>
              <a:rPr lang="en-US" altLang="ko-KR" sz="2400" dirty="0">
                <a:latin typeface="한컴 고딕" panose="02000500000000000000" pitchFamily="2" charset="-127"/>
                <a:ea typeface="한컴 고딕" panose="02000500000000000000" pitchFamily="2" charset="-127"/>
              </a:rPr>
              <a:t>(</a:t>
            </a:r>
            <a:r>
              <a:rPr lang="ko-KR" altLang="en-US" sz="2400" dirty="0">
                <a:latin typeface="한컴 고딕" panose="02000500000000000000" pitchFamily="2" charset="-127"/>
                <a:ea typeface="한컴 고딕" panose="02000500000000000000" pitchFamily="2" charset="-127"/>
              </a:rPr>
              <a:t>구내 식당 </a:t>
            </a:r>
            <a:r>
              <a:rPr lang="en-US" altLang="ko-KR" sz="2400" dirty="0">
                <a:latin typeface="한컴 고딕" panose="02000500000000000000" pitchFamily="2" charset="-127"/>
                <a:ea typeface="한컴 고딕" panose="02000500000000000000" pitchFamily="2" charset="-127"/>
              </a:rPr>
              <a:t>: 5000</a:t>
            </a:r>
            <a:r>
              <a:rPr lang="ko-KR" altLang="en-US" sz="2400" dirty="0">
                <a:latin typeface="한컴 고딕" panose="02000500000000000000" pitchFamily="2" charset="-127"/>
                <a:ea typeface="한컴 고딕" panose="02000500000000000000" pitchFamily="2" charset="-127"/>
              </a:rPr>
              <a:t>원</a:t>
            </a:r>
            <a:r>
              <a:rPr lang="en-US" altLang="ko-KR" sz="2400" dirty="0">
                <a:latin typeface="한컴 고딕" panose="02000500000000000000" pitchFamily="2" charset="-127"/>
                <a:ea typeface="한컴 고딕" panose="02000500000000000000" pitchFamily="2" charset="-127"/>
              </a:rPr>
              <a:t>)</a:t>
            </a:r>
          </a:p>
          <a:p>
            <a:pPr marL="0" indent="0">
              <a:buNone/>
            </a:pPr>
            <a:endParaRPr lang="en-US" altLang="ko-KR" sz="2400" dirty="0">
              <a:latin typeface="한컴 고딕" panose="02000500000000000000" pitchFamily="2" charset="-127"/>
              <a:ea typeface="한컴 고딕" panose="02000500000000000000" pitchFamily="2" charset="-127"/>
            </a:endParaRPr>
          </a:p>
          <a:p>
            <a:r>
              <a:rPr lang="ko-KR" altLang="en-US" b="1" dirty="0">
                <a:latin typeface="한컴 고딕" panose="02000500000000000000" pitchFamily="2" charset="-127"/>
                <a:ea typeface="한컴 고딕" panose="02000500000000000000" pitchFamily="2" charset="-127"/>
              </a:rPr>
              <a:t>퇴근 시간 </a:t>
            </a:r>
            <a:r>
              <a:rPr lang="en-US" altLang="ko-KR" dirty="0">
                <a:latin typeface="한컴 고딕" panose="02000500000000000000" pitchFamily="2" charset="-127"/>
                <a:ea typeface="한컴 고딕" panose="02000500000000000000" pitchFamily="2" charset="-127"/>
              </a:rPr>
              <a:t>: 5</a:t>
            </a:r>
            <a:r>
              <a:rPr lang="ko-KR" altLang="en-US" dirty="0">
                <a:latin typeface="한컴 고딕" panose="02000500000000000000" pitchFamily="2" charset="-127"/>
                <a:ea typeface="한컴 고딕" panose="02000500000000000000" pitchFamily="2" charset="-127"/>
              </a:rPr>
              <a:t>시 </a:t>
            </a:r>
            <a:r>
              <a:rPr lang="en-US" altLang="ko-KR" dirty="0">
                <a:latin typeface="한컴 고딕" panose="02000500000000000000" pitchFamily="2" charset="-127"/>
                <a:ea typeface="한컴 고딕" panose="02000500000000000000" pitchFamily="2" charset="-127"/>
              </a:rPr>
              <a:t>30</a:t>
            </a:r>
            <a:r>
              <a:rPr lang="ko-KR" altLang="en-US" dirty="0">
                <a:latin typeface="한컴 고딕" panose="02000500000000000000" pitchFamily="2" charset="-127"/>
                <a:ea typeface="한컴 고딕" panose="02000500000000000000" pitchFamily="2" charset="-127"/>
              </a:rPr>
              <a:t>분</a:t>
            </a:r>
            <a:endParaRPr lang="ko-KR" altLang="en-US" dirty="0">
              <a:latin typeface="한컴산뜻돋움" panose="02000000000000000000" pitchFamily="2" charset="-127"/>
              <a:ea typeface="한컴산뜻돋움" panose="02000000000000000000" pitchFamily="2" charset="-127"/>
            </a:endParaRPr>
          </a:p>
        </p:txBody>
      </p:sp>
    </p:spTree>
    <p:extLst>
      <p:ext uri="{BB962C8B-B14F-4D97-AF65-F5344CB8AC3E}">
        <p14:creationId xmlns:p14="http://schemas.microsoft.com/office/powerpoint/2010/main" val="309327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이연주-강동경희대학교치과병원</Template>
  <TotalTime>0</TotalTime>
  <Words>365</Words>
  <Application>Microsoft Office PowerPoint</Application>
  <PresentationFormat>와이드스크린</PresentationFormat>
  <Paragraphs>76</Paragraphs>
  <Slides>13</Slides>
  <Notes>0</Notes>
  <HiddenSlides>0</HiddenSlides>
  <MMClips>0</MMClips>
  <ScaleCrop>false</ScaleCrop>
  <HeadingPairs>
    <vt:vector size="6" baseType="variant">
      <vt:variant>
        <vt:lpstr>사용한 글꼴</vt:lpstr>
      </vt:variant>
      <vt:variant>
        <vt:i4>8</vt:i4>
      </vt:variant>
      <vt:variant>
        <vt:lpstr>테마</vt:lpstr>
      </vt:variant>
      <vt:variant>
        <vt:i4>1</vt:i4>
      </vt:variant>
      <vt:variant>
        <vt:lpstr>슬라이드 제목</vt:lpstr>
      </vt:variant>
      <vt:variant>
        <vt:i4>13</vt:i4>
      </vt:variant>
    </vt:vector>
  </HeadingPairs>
  <TitlesOfParts>
    <vt:vector size="22" baseType="lpstr">
      <vt:lpstr>-apple-system</vt:lpstr>
      <vt:lpstr>맑은 고딕</vt:lpstr>
      <vt:lpstr>한컴 고딕</vt:lpstr>
      <vt:lpstr>한컴 말랑말랑 Bold</vt:lpstr>
      <vt:lpstr>한컴 말랑말랑 Regular</vt:lpstr>
      <vt:lpstr>한컴산뜻돋움</vt:lpstr>
      <vt:lpstr>함초롬바탕 확장</vt:lpstr>
      <vt:lpstr>Arial</vt:lpstr>
      <vt:lpstr>Office 테마</vt:lpstr>
      <vt:lpstr>강동경희대학교병원</vt:lpstr>
      <vt:lpstr>PowerPoint 프레젠테이션</vt:lpstr>
      <vt:lpstr>병원 위치 </vt:lpstr>
      <vt:lpstr>병원 위치 : 서울 강동구 동남로 892</vt:lpstr>
      <vt:lpstr>병원 위치 : 서울 강동구 동남로 892</vt:lpstr>
      <vt:lpstr>진료과 </vt:lpstr>
      <vt:lpstr>PowerPoint 프레젠테이션</vt:lpstr>
      <vt:lpstr>출퇴근   시간 </vt:lpstr>
      <vt:lpstr>실습생의 주 업무  : 퍼스트 어시, 세컨드 어시, 옵져하면서 필요한 기구 전달해 드리기,   멸균된 기구들 정리하기, 사용한 기구들 멸균실에 가져다 놓기,   수술상 차리기, 환자 안내해서 환자가 체어에 앉으면 에이프런 걸고 종이컵 준비, 사용한 기구들 정리하기 등</vt:lpstr>
      <vt:lpstr> 장단점 </vt:lpstr>
      <vt:lpstr>PowerPoint 프레젠테이션</vt:lpstr>
      <vt:lpstr>에피소드 </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강동경희대학교병원</dc:title>
  <dc:creator>연주 이</dc:creator>
  <cp:lastModifiedBy>연주 이</cp:lastModifiedBy>
  <cp:revision>1</cp:revision>
  <dcterms:created xsi:type="dcterms:W3CDTF">2024-03-22T07:49:33Z</dcterms:created>
  <dcterms:modified xsi:type="dcterms:W3CDTF">2024-03-22T07:49:56Z</dcterms:modified>
</cp:coreProperties>
</file>