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0" r:id="rId13"/>
  </p:sldMasterIdLst>
  <p:sldIdLst>
    <p:sldId id="269" r:id="rId15"/>
    <p:sldId id="258" r:id="rId16"/>
    <p:sldId id="279" r:id="rId17"/>
    <p:sldId id="277" r:id="rId18"/>
    <p:sldId id="278" r:id="rId19"/>
    <p:sldId id="262" r:id="rId20"/>
    <p:sldId id="273" r:id="rId21"/>
    <p:sldId id="266" r:id="rId22"/>
    <p:sldId id="281" r:id="rId23"/>
    <p:sldId id="267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FFCCFF"/>
    <a:srgbClr val="FFCCCC"/>
    <a:srgbClr val="DE53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3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slide" Target="slides/slide10.xml"></Relationship><Relationship Id="rId25" Type="http://schemas.openxmlformats.org/officeDocument/2006/relationships/viewProps" Target="viewProps.xml"></Relationship><Relationship Id="rId26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3C9B4-A43A-449A-E64D-EC0D51BD7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92F153B-E864-FB8E-DCCB-6174CA359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52A6B4-8A73-6964-1D15-28AAD316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81964F-B332-BF6F-E284-A61357B3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C77192-1425-6A5F-85B4-8AB46269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16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A7C4FE-8CFB-A7BF-D757-567A624D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BE41204-4634-8E4D-C5C1-D041B3984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EB4D2D-B6D9-C7AE-0A97-C938AC8F0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6585DD-C6CB-4DEC-C224-BBDB4F28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159065-949C-0EAE-3C6E-162C6EFC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2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16FB87-C854-FE16-9F33-30BF1E285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6EF0C0-91CA-183C-C4A0-30B9D8485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4CA505-DC00-0571-2091-58333BF0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11CE4C-8A9C-A277-073D-05C27744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74270C-DC08-EACE-E8BE-58E784C6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34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0ADF8-E965-CE09-46C6-3867B9E0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01D765-083C-33B2-7D19-BB438A3B4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4CEFED-2BBE-D440-1CB9-43EA1DCE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2021F5-B06B-A519-80CD-68D25B89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35581F-EB91-C4B2-1FCC-386ECF0A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19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7096EE-4995-5D4C-D193-CBEFF3E8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7C2BD6-21BA-3203-FBF3-FB389F775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36E9D0-A8D6-BDD2-9A38-C554FFB0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CBB1B0-9662-495D-999C-9B726937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F9F944-73A0-46AA-1F97-5D307FAB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06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FB5867-FA0A-CAA4-120B-B9C42EA9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43C8F3-ADAC-C3EE-E173-60B7ECE03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97B9F7F-7416-27B2-C075-0CD861B74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472A62-2908-5B82-8B15-BB18B832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66F4322-DDC6-C117-9EC8-3F5896ED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BD0086-8011-C9E0-B41B-016B343B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00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419E1C-3946-FF52-C6E8-9BA9CEA9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5693F-27ED-C092-2A67-FE231A74B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A54FC3-1F03-40E9-26A3-C339C7C5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B8D2AC7-EA69-D613-3CE1-8E62BF149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FF8F0BD-A8C4-8E47-2063-F1963BF74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C008AA-714F-C788-784D-2849E799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B993C97-E3B3-9EDA-62F3-65352AAB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02B66E0-D139-34A3-CFC5-C7A8D7E6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09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0D1561-479B-9387-2F9A-9AC752CC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71A565C-DCCD-72F3-F513-B9A7B03D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32D2CC-E7F2-5DAD-65B2-8EAEF06E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C246D0E-8327-0D78-A69E-E3ECB671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67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F5D32A6-9801-6320-E0EA-B0650462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255AFBF-2558-3C18-D07A-AB89D19B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99CF9F-8180-7455-4AE2-59565C11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0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CBFD6D-498D-4E2F-34E3-90341EA7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4E7E47-45A1-191B-0778-6AB1D675B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9555036-A75F-FAF0-726C-18262390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9A5BCA-72BE-3F21-FB30-932E5751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4F7D4-E801-3706-0C37-3924BC51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053636-6732-9E88-756B-F120CB3A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4BEF5-B07B-D1E0-8BAD-ED7ACE42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92F5E19-2C12-9560-8FA3-E66A922C4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0B4676-5071-51C9-2896-0C88E35B1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77B4BA-2E5A-1ADA-CF97-2F27E8FD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383A22-008A-C3DF-255E-5218BCAE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FB0B8B-F5AF-420A-1C62-E0CEC90F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90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91F77FA-27CC-4200-9F5F-44ADE276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B07E7D-6E76-101A-92B2-FC8D54557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D5594E-2DBC-E068-09B6-E762B95B8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6DA9-6A5E-405D-8525-8221681BFD2B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E222D1-5F12-6682-6B71-9BC494294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C37864-F8CE-7F34-6A6F-FB2049DB7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DB5E-DE77-4B52-8162-0D73639469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slideLayout" Target="../slideLayouts/slideLayout1.xml"></Relationship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AA00186-A360-DFB5-056A-415CE0033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0" r="5097"/>
          <a:stretch/>
        </p:blipFill>
        <p:spPr>
          <a:xfrm>
            <a:off x="4252595" y="1219200"/>
            <a:ext cx="3686810" cy="2955290"/>
          </a:xfrm>
          <a:prstGeom prst="rect">
            <a:avLst/>
          </a:prstGeom>
        </p:spPr>
      </p:pic>
      <p:sp>
        <p:nvSpPr>
          <p:cNvPr id="7" name="TextBox 6"/>
          <p:cNvSpPr txBox="1">
            <a:spLocks/>
          </p:cNvSpPr>
          <p:nvPr/>
        </p:nvSpPr>
        <p:spPr>
          <a:xfrm rot="420000">
            <a:off x="9752330" y="6168390"/>
            <a:ext cx="3679190" cy="36893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S-Core Dream 4 Regular" charset="0"/>
              <a:ea typeface="S-Core Dream 4 Regular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D974CB4-90DC-824D-9BEF-007BA32AC903}"/>
              </a:ext>
            </a:extLst>
          </p:cNvPr>
          <p:cNvSpPr/>
          <p:nvPr/>
        </p:nvSpPr>
        <p:spPr>
          <a:xfrm>
            <a:off x="160655" y="197485"/>
            <a:ext cx="11850370" cy="6450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9E46264-F882-7D2B-A58E-3B8FB668A84A}"/>
              </a:ext>
            </a:extLst>
          </p:cNvPr>
          <p:cNvGrpSpPr/>
          <p:nvPr/>
        </p:nvGrpSpPr>
        <p:grpSpPr>
          <a:xfrm>
            <a:off x="2903855" y="4693920"/>
            <a:ext cx="6383655" cy="873760"/>
            <a:chOff x="2903855" y="4693920"/>
            <a:chExt cx="6383655" cy="873760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D0912497-77DF-45E6-A28E-79B42E75BFB4}"/>
                </a:ext>
              </a:extLst>
            </p:cNvPr>
            <p:cNvCxnSpPr>
              <a:cxnSpLocks/>
            </p:cNvCxnSpPr>
            <p:nvPr/>
          </p:nvCxnSpPr>
          <p:spPr>
            <a:xfrm>
              <a:off x="6284595" y="5556885"/>
              <a:ext cx="126365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D64AEAC-44D8-4382-8708-49D21F28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284595" y="4693920"/>
              <a:ext cx="126365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BBD4CF-B506-4AA0-818F-7A4F9C367978}"/>
                </a:ext>
              </a:extLst>
            </p:cNvPr>
            <p:cNvSpPr txBox="1"/>
            <p:nvPr/>
          </p:nvSpPr>
          <p:spPr>
            <a:xfrm>
              <a:off x="2903855" y="4737100"/>
              <a:ext cx="6383655" cy="831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b="1" dirty="0">
                  <a:solidFill>
                    <a:srgbClr val="C00000"/>
                  </a:solidFill>
                  <a:latin typeface="S-Core Dream 8 Heavy" panose="020B0503030302020204" pitchFamily="34" charset="-127"/>
                  <a:ea typeface="S-Core Dream 8 Heavy" panose="020B0503030302020204" pitchFamily="34" charset="-127"/>
                </a:rPr>
                <a:t>경희대학교 치과병원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97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F29020-9255-4789-AE63-573E83502103}"/>
              </a:ext>
            </a:extLst>
          </p:cNvPr>
          <p:cNvSpPr txBox="1"/>
          <p:nvPr/>
        </p:nvSpPr>
        <p:spPr>
          <a:xfrm>
            <a:off x="4285477" y="2941784"/>
            <a:ext cx="3482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C00000"/>
                </a:solidFill>
                <a:latin typeface="S-Core Dream 9 Black" panose="020B0503030302020204" pitchFamily="34" charset="-127"/>
                <a:ea typeface="S-Core Dream 9 Black" panose="020B0503030302020204" pitchFamily="34" charset="-127"/>
              </a:rPr>
              <a:t>Thank you</a:t>
            </a:r>
            <a:endParaRPr lang="ko-KR" altLang="en-US" sz="4800" b="1" dirty="0">
              <a:solidFill>
                <a:srgbClr val="C00000"/>
              </a:solidFill>
              <a:latin typeface="S-Core Dream 9 Black" panose="020B0503030302020204" pitchFamily="34" charset="-127"/>
              <a:ea typeface="S-Core Dream 9 Black" panose="020B0503030302020204" pitchFamily="34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81EF9FB-C0EA-49EE-AFFC-0DACEBDFFE0F}"/>
              </a:ext>
            </a:extLst>
          </p:cNvPr>
          <p:cNvSpPr/>
          <p:nvPr/>
        </p:nvSpPr>
        <p:spPr>
          <a:xfrm>
            <a:off x="4155271" y="2883664"/>
            <a:ext cx="3648722" cy="9343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B7EE9-C2DD-4041-B412-AFD73010C56E}"/>
              </a:ext>
            </a:extLst>
          </p:cNvPr>
          <p:cNvSpPr txBox="1"/>
          <p:nvPr/>
        </p:nvSpPr>
        <p:spPr>
          <a:xfrm>
            <a:off x="3556549" y="2290818"/>
            <a:ext cx="782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C00000"/>
                </a:solidFill>
                <a:latin typeface="S-Core Dream 9 Black" panose="020B0503030302020204" pitchFamily="34" charset="-127"/>
                <a:ea typeface="S-Core Dream 9 Black" panose="020B0503030302020204" pitchFamily="34" charset="-127"/>
              </a:rPr>
              <a:t>+</a:t>
            </a:r>
            <a:endParaRPr lang="ko-KR" altLang="en-US" sz="4800" b="1" dirty="0">
              <a:solidFill>
                <a:srgbClr val="C00000"/>
              </a:solidFill>
              <a:latin typeface="S-Core Dream 9 Black" panose="020B0503030302020204" pitchFamily="34" charset="-127"/>
              <a:ea typeface="S-Core Dream 9 Black" panose="020B0503030302020204" pitchFamily="34" charset="-127"/>
            </a:endParaRPr>
          </a:p>
        </p:txBody>
      </p:sp>
      <p:cxnSp>
        <p:nvCxnSpPr>
          <p:cNvPr id="7" name="직선 연결선 17">
            <a:extLst>
              <a:ext uri="{FF2B5EF4-FFF2-40B4-BE49-F238E27FC236}">
                <a16:creationId xmlns:a16="http://schemas.microsoft.com/office/drawing/2014/main" id="{49C2BA16-5841-BE48-AED8-08DE0B99C71F}"/>
              </a:ext>
            </a:extLst>
          </p:cNvPr>
          <p:cNvCxnSpPr>
            <a:cxnSpLocks/>
          </p:cNvCxnSpPr>
          <p:nvPr/>
        </p:nvCxnSpPr>
        <p:spPr>
          <a:xfrm>
            <a:off x="0" y="3344096"/>
            <a:ext cx="4155271" cy="298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17">
            <a:extLst>
              <a:ext uri="{FF2B5EF4-FFF2-40B4-BE49-F238E27FC236}">
                <a16:creationId xmlns:a16="http://schemas.microsoft.com/office/drawing/2014/main" id="{536F3792-8516-B944-BC7E-0250AC93322C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803993" y="3350851"/>
            <a:ext cx="4388007" cy="514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7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3108191-BB21-75A7-887D-8FEF38629A3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81231" y="210065"/>
            <a:ext cx="11759235" cy="6437870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503492C-442F-4638-8FC1-F5987AC54FCF}"/>
              </a:ext>
            </a:extLst>
          </p:cNvPr>
          <p:cNvCxnSpPr/>
          <p:nvPr/>
        </p:nvCxnSpPr>
        <p:spPr>
          <a:xfrm>
            <a:off x="45037" y="293610"/>
            <a:ext cx="0" cy="64807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410C4F-E133-4682-83BF-371A0D8FAC00}"/>
              </a:ext>
            </a:extLst>
          </p:cNvPr>
          <p:cNvSpPr txBox="1"/>
          <p:nvPr/>
        </p:nvSpPr>
        <p:spPr>
          <a:xfrm>
            <a:off x="94568" y="311138"/>
            <a:ext cx="41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INDEX</a:t>
            </a:r>
            <a:endParaRPr lang="ko-KR" altLang="en-US" sz="2800" b="1" spc="100" dirty="0">
              <a:solidFill>
                <a:srgbClr val="C00000"/>
              </a:solidFill>
              <a:latin typeface="S-Core Dream 8 Heavy" panose="020B0503030302020204" pitchFamily="34" charset="-127"/>
              <a:ea typeface="S-Core Dream 8 Heavy" panose="020B0503030302020204" pitchFamily="34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84945CE-6300-402C-B4C4-B232F913D2DC}"/>
              </a:ext>
            </a:extLst>
          </p:cNvPr>
          <p:cNvCxnSpPr>
            <a:cxnSpLocks/>
          </p:cNvCxnSpPr>
          <p:nvPr/>
        </p:nvCxnSpPr>
        <p:spPr>
          <a:xfrm>
            <a:off x="2610036" y="2825320"/>
            <a:ext cx="9581964" cy="688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9">
            <a:extLst>
              <a:ext uri="{FF2B5EF4-FFF2-40B4-BE49-F238E27FC236}">
                <a16:creationId xmlns:a16="http://schemas.microsoft.com/office/drawing/2014/main" id="{69FE2824-4619-4F40-94BE-C4C57583A33D}"/>
              </a:ext>
            </a:extLst>
          </p:cNvPr>
          <p:cNvSpPr/>
          <p:nvPr/>
        </p:nvSpPr>
        <p:spPr>
          <a:xfrm>
            <a:off x="4694140" y="2689934"/>
            <a:ext cx="308167" cy="3072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6873E87-AF9C-40A4-B064-44A373DCAA06}"/>
              </a:ext>
            </a:extLst>
          </p:cNvPr>
          <p:cNvSpPr/>
          <p:nvPr/>
        </p:nvSpPr>
        <p:spPr>
          <a:xfrm>
            <a:off x="6762616" y="2705636"/>
            <a:ext cx="308167" cy="3081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4A8F0522-663D-4CCF-9C8F-FA0485F33DD2}"/>
              </a:ext>
            </a:extLst>
          </p:cNvPr>
          <p:cNvSpPr/>
          <p:nvPr/>
        </p:nvSpPr>
        <p:spPr>
          <a:xfrm>
            <a:off x="8595151" y="2732147"/>
            <a:ext cx="308167" cy="3081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0482A276-564E-4B9D-A945-BB7A89F84462}"/>
              </a:ext>
            </a:extLst>
          </p:cNvPr>
          <p:cNvSpPr/>
          <p:nvPr/>
        </p:nvSpPr>
        <p:spPr>
          <a:xfrm>
            <a:off x="10459059" y="2740038"/>
            <a:ext cx="308167" cy="3081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DDDA6F-F7C5-4BFD-B051-FCD4EFDBB45A}"/>
              </a:ext>
            </a:extLst>
          </p:cNvPr>
          <p:cNvSpPr txBox="1"/>
          <p:nvPr/>
        </p:nvSpPr>
        <p:spPr>
          <a:xfrm>
            <a:off x="4060330" y="3732623"/>
            <a:ext cx="2553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00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병원 위치</a:t>
            </a:r>
            <a:endParaRPr lang="en-US" altLang="ko-KR" sz="1700" spc="-1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00" spc="-100" dirty="0" err="1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진료과</a:t>
            </a:r>
            <a:endParaRPr lang="en-US" altLang="ko-KR" sz="1700" spc="-1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FFABF2-90DC-49D5-AFCA-BFDAD0074CF5}"/>
              </a:ext>
            </a:extLst>
          </p:cNvPr>
          <p:cNvSpPr txBox="1"/>
          <p:nvPr/>
        </p:nvSpPr>
        <p:spPr>
          <a:xfrm>
            <a:off x="9771981" y="3181481"/>
            <a:ext cx="15757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그 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81F04B-1EBC-4F5E-A254-E2C1EA5326B7}"/>
              </a:ext>
            </a:extLst>
          </p:cNvPr>
          <p:cNvSpPr txBox="1"/>
          <p:nvPr/>
        </p:nvSpPr>
        <p:spPr>
          <a:xfrm>
            <a:off x="4060330" y="3160795"/>
            <a:ext cx="15757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병원 소개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1C9BF-CEF7-43DF-A8E7-AC238CC3F898}"/>
              </a:ext>
            </a:extLst>
          </p:cNvPr>
          <p:cNvSpPr txBox="1"/>
          <p:nvPr/>
        </p:nvSpPr>
        <p:spPr>
          <a:xfrm>
            <a:off x="6168811" y="3199644"/>
            <a:ext cx="15757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 정보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9B6F52-7CFE-4925-AAF6-E60ADD5F735F}"/>
              </a:ext>
            </a:extLst>
          </p:cNvPr>
          <p:cNvSpPr txBox="1"/>
          <p:nvPr/>
        </p:nvSpPr>
        <p:spPr>
          <a:xfrm>
            <a:off x="7961341" y="3199644"/>
            <a:ext cx="15757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 내용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83BC7-4E65-4F60-8D77-1134FCB0ACCE}"/>
              </a:ext>
            </a:extLst>
          </p:cNvPr>
          <p:cNvSpPr txBox="1"/>
          <p:nvPr/>
        </p:nvSpPr>
        <p:spPr>
          <a:xfrm>
            <a:off x="9771981" y="3733564"/>
            <a:ext cx="19087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00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 </a:t>
            </a:r>
            <a:r>
              <a:rPr lang="ko-KR" altLang="en-US" sz="1700" spc="-100" dirty="0" err="1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꿀팁</a:t>
            </a:r>
            <a:endParaRPr lang="en-US" altLang="ko-KR" sz="1700" spc="-1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00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에피소드</a:t>
            </a:r>
            <a:endParaRPr lang="en-US" altLang="ko-KR" sz="1700" spc="-1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83097-263A-ACD4-0681-96A21637B61D}"/>
              </a:ext>
            </a:extLst>
          </p:cNvPr>
          <p:cNvSpPr txBox="1"/>
          <p:nvPr/>
        </p:nvSpPr>
        <p:spPr>
          <a:xfrm>
            <a:off x="6168811" y="3764186"/>
            <a:ext cx="22961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00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 기간</a:t>
            </a:r>
            <a:endParaRPr lang="en-US" altLang="ko-KR" sz="1700" spc="-1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00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 준비</a:t>
            </a:r>
            <a:endParaRPr lang="en-US" altLang="ko-KR" sz="1700" spc="-1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00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장단점</a:t>
            </a:r>
            <a:endParaRPr lang="en-US" altLang="ko-KR" sz="1700" spc="-1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15F837-B9C1-6355-CFD1-4F192934A3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7913" r="368" b="29099"/>
          <a:stretch/>
        </p:blipFill>
        <p:spPr>
          <a:xfrm>
            <a:off x="612155" y="2117434"/>
            <a:ext cx="4041454" cy="70788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FE12066-16A8-C7D6-525B-2EDA3D007C2D}"/>
              </a:ext>
            </a:extLst>
          </p:cNvPr>
          <p:cNvSpPr/>
          <p:nvPr/>
        </p:nvSpPr>
        <p:spPr>
          <a:xfrm>
            <a:off x="160639" y="197708"/>
            <a:ext cx="11850130" cy="645022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43BD5-5C21-349D-440F-5410119BC4AA}"/>
              </a:ext>
            </a:extLst>
          </p:cNvPr>
          <p:cNvSpPr txBox="1"/>
          <p:nvPr/>
        </p:nvSpPr>
        <p:spPr>
          <a:xfrm>
            <a:off x="7961341" y="3729089"/>
            <a:ext cx="2296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00" spc="-1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실습생의 역할</a:t>
            </a:r>
            <a:endParaRPr lang="en-US" altLang="ko-KR" sz="1700" spc="-1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585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A215B2EF-53DD-87FE-C1AA-760DDE9222CD}"/>
              </a:ext>
            </a:extLst>
          </p:cNvPr>
          <p:cNvSpPr txBox="1"/>
          <p:nvPr/>
        </p:nvSpPr>
        <p:spPr>
          <a:xfrm>
            <a:off x="4184184" y="603267"/>
            <a:ext cx="3501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경희대 치과병원 위치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503492C-442F-4638-8FC1-F5987AC54FCF}"/>
              </a:ext>
            </a:extLst>
          </p:cNvPr>
          <p:cNvCxnSpPr/>
          <p:nvPr/>
        </p:nvCxnSpPr>
        <p:spPr>
          <a:xfrm>
            <a:off x="45037" y="293610"/>
            <a:ext cx="0" cy="64807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410C4F-E133-4682-83BF-371A0D8FAC00}"/>
              </a:ext>
            </a:extLst>
          </p:cNvPr>
          <p:cNvSpPr txBox="1"/>
          <p:nvPr/>
        </p:nvSpPr>
        <p:spPr>
          <a:xfrm>
            <a:off x="75728" y="331952"/>
            <a:ext cx="41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병원 소개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4A93B20-9434-4342-A929-958D3AEE6D6A}"/>
              </a:ext>
            </a:extLst>
          </p:cNvPr>
          <p:cNvCxnSpPr>
            <a:cxnSpLocks/>
          </p:cNvCxnSpPr>
          <p:nvPr/>
        </p:nvCxnSpPr>
        <p:spPr>
          <a:xfrm>
            <a:off x="4469327" y="1083723"/>
            <a:ext cx="289527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E68A506-639A-4A30-9B6C-F1FD9C9ED2E5}"/>
              </a:ext>
            </a:extLst>
          </p:cNvPr>
          <p:cNvCxnSpPr>
            <a:cxnSpLocks/>
          </p:cNvCxnSpPr>
          <p:nvPr/>
        </p:nvCxnSpPr>
        <p:spPr>
          <a:xfrm>
            <a:off x="3515462" y="5303669"/>
            <a:ext cx="495383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0F32400-38F0-4B89-914C-7EFFDB32B01D}"/>
              </a:ext>
            </a:extLst>
          </p:cNvPr>
          <p:cNvSpPr txBox="1"/>
          <p:nvPr/>
        </p:nvSpPr>
        <p:spPr>
          <a:xfrm>
            <a:off x="3367481" y="5494279"/>
            <a:ext cx="545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도보 </a:t>
            </a:r>
            <a:r>
              <a:rPr lang="en-US" altLang="ko-KR" dirty="0"/>
              <a:t>: </a:t>
            </a:r>
            <a:r>
              <a:rPr lang="ko-KR" altLang="en-US" dirty="0" err="1"/>
              <a:t>회기역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번 출구에서 약 </a:t>
            </a:r>
            <a:r>
              <a:rPr lang="en-US" altLang="ko-KR" dirty="0"/>
              <a:t>15</a:t>
            </a:r>
            <a:r>
              <a:rPr lang="ko-KR" altLang="en-US" dirty="0"/>
              <a:t>분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버스 </a:t>
            </a:r>
            <a:r>
              <a:rPr lang="en-US" altLang="ko-KR" dirty="0"/>
              <a:t>: </a:t>
            </a:r>
            <a:r>
              <a:rPr lang="ko-KR" altLang="en-US" dirty="0" err="1"/>
              <a:t>회기역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번 출구에서 </a:t>
            </a:r>
            <a:r>
              <a:rPr lang="en-US" altLang="ko-KR" dirty="0"/>
              <a:t>01</a:t>
            </a:r>
            <a:r>
              <a:rPr lang="ko-KR" altLang="en-US" dirty="0"/>
              <a:t>번 버스 약 </a:t>
            </a:r>
            <a:r>
              <a:rPr lang="en-US" altLang="ko-KR" dirty="0"/>
              <a:t>5</a:t>
            </a:r>
            <a:r>
              <a:rPr lang="ko-KR" altLang="en-US" dirty="0"/>
              <a:t>분</a:t>
            </a: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270DEF-8D38-429F-AB41-85390482B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22" y="1274334"/>
            <a:ext cx="8708995" cy="402933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9894D0E-F57A-1F3A-074F-4060BA3E235A}"/>
              </a:ext>
            </a:extLst>
          </p:cNvPr>
          <p:cNvSpPr txBox="1"/>
          <p:nvPr/>
        </p:nvSpPr>
        <p:spPr>
          <a:xfrm>
            <a:off x="3515462" y="4938780"/>
            <a:ext cx="4838517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서울 동대문구 경희대로 </a:t>
            </a:r>
            <a:r>
              <a:rPr lang="en-US" altLang="ko-KR" dirty="0">
                <a:solidFill>
                  <a:sysClr val="windowText" lastClr="000000"/>
                </a:solidFill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23</a:t>
            </a:r>
            <a:endParaRPr lang="ko-KR" altLang="en-US" dirty="0">
              <a:solidFill>
                <a:sysClr val="windowText" lastClr="000000"/>
              </a:solidFill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481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19E0BA8-7148-B542-9A0E-CE9939B247E9}"/>
              </a:ext>
            </a:extLst>
          </p:cNvPr>
          <p:cNvSpPr txBox="1"/>
          <p:nvPr/>
        </p:nvSpPr>
        <p:spPr>
          <a:xfrm>
            <a:off x="4858125" y="1465961"/>
            <a:ext cx="2273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병원 </a:t>
            </a:r>
            <a:r>
              <a:rPr lang="ko-KR" altLang="en-US" sz="2200" b="1" dirty="0" err="1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진료과</a:t>
            </a:r>
            <a:endParaRPr lang="ko-KR" altLang="en-US" sz="2200" b="1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503492C-442F-4638-8FC1-F5987AC54FCF}"/>
              </a:ext>
            </a:extLst>
          </p:cNvPr>
          <p:cNvCxnSpPr/>
          <p:nvPr/>
        </p:nvCxnSpPr>
        <p:spPr>
          <a:xfrm>
            <a:off x="45037" y="293610"/>
            <a:ext cx="0" cy="64807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410C4F-E133-4682-83BF-371A0D8FAC00}"/>
              </a:ext>
            </a:extLst>
          </p:cNvPr>
          <p:cNvSpPr txBox="1"/>
          <p:nvPr/>
        </p:nvSpPr>
        <p:spPr>
          <a:xfrm>
            <a:off x="75728" y="331952"/>
            <a:ext cx="41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병원 소개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21B76A3-441F-4DED-A0F0-DCBDB8317BBA}"/>
              </a:ext>
            </a:extLst>
          </p:cNvPr>
          <p:cNvCxnSpPr>
            <a:cxnSpLocks/>
          </p:cNvCxnSpPr>
          <p:nvPr/>
        </p:nvCxnSpPr>
        <p:spPr>
          <a:xfrm>
            <a:off x="4467485" y="1897049"/>
            <a:ext cx="298975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EAC9905-FB3B-40AF-AA88-CF29F1970666}"/>
              </a:ext>
            </a:extLst>
          </p:cNvPr>
          <p:cNvCxnSpPr>
            <a:cxnSpLocks/>
          </p:cNvCxnSpPr>
          <p:nvPr/>
        </p:nvCxnSpPr>
        <p:spPr>
          <a:xfrm>
            <a:off x="4551993" y="5680225"/>
            <a:ext cx="31094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336942-FFBA-B148-9842-4F6B860CDE6B}"/>
              </a:ext>
            </a:extLst>
          </p:cNvPr>
          <p:cNvSpPr txBox="1"/>
          <p:nvPr/>
        </p:nvSpPr>
        <p:spPr>
          <a:xfrm>
            <a:off x="9050430" y="3369860"/>
            <a:ext cx="23200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5</a:t>
            </a:r>
            <a:r>
              <a:rPr lang="ko-KR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주간 한 과에 고정</a:t>
            </a:r>
            <a:endParaRPr lang="en-US" altLang="ko-KR" sz="1700" dirty="0">
              <a:solidFill>
                <a:schemeClr val="tx1">
                  <a:lumMod val="85000"/>
                  <a:lumOff val="15000"/>
                </a:schemeClr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  <p:pic>
        <p:nvPicPr>
          <p:cNvPr id="30" name="그림 29" descr="그리기이(가) 표시된 사진&#10;&#10;자동 생성된 설명">
            <a:extLst>
              <a:ext uri="{FF2B5EF4-FFF2-40B4-BE49-F238E27FC236}">
                <a16:creationId xmlns:a16="http://schemas.microsoft.com/office/drawing/2014/main" id="{86CB2B34-A4AB-3516-373D-112234C89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96" y="2098621"/>
            <a:ext cx="376489" cy="372902"/>
          </a:xfrm>
          <a:prstGeom prst="rect">
            <a:avLst/>
          </a:prstGeom>
        </p:spPr>
      </p:pic>
      <p:pic>
        <p:nvPicPr>
          <p:cNvPr id="31" name="그림 30" descr="그리기이(가) 표시된 사진&#10;&#10;자동 생성된 설명">
            <a:extLst>
              <a:ext uri="{FF2B5EF4-FFF2-40B4-BE49-F238E27FC236}">
                <a16:creationId xmlns:a16="http://schemas.microsoft.com/office/drawing/2014/main" id="{7C1B71D3-A899-9061-69E8-A1A4E2BFD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96" y="2878628"/>
            <a:ext cx="376489" cy="372902"/>
          </a:xfrm>
          <a:prstGeom prst="rect">
            <a:avLst/>
          </a:prstGeom>
        </p:spPr>
      </p:pic>
      <p:pic>
        <p:nvPicPr>
          <p:cNvPr id="32" name="그림 31" descr="그리기이(가) 표시된 사진&#10;&#10;자동 생성된 설명">
            <a:extLst>
              <a:ext uri="{FF2B5EF4-FFF2-40B4-BE49-F238E27FC236}">
                <a16:creationId xmlns:a16="http://schemas.microsoft.com/office/drawing/2014/main" id="{AF15C05A-E342-D9F4-1492-46C2CD9A3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96" y="3625828"/>
            <a:ext cx="378000" cy="37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2CA6927-C5B5-1506-0917-82849D2D51C2}"/>
              </a:ext>
            </a:extLst>
          </p:cNvPr>
          <p:cNvSpPr txBox="1"/>
          <p:nvPr/>
        </p:nvSpPr>
        <p:spPr>
          <a:xfrm>
            <a:off x="4847965" y="2136115"/>
            <a:ext cx="31087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1</a:t>
            </a:r>
            <a:r>
              <a:rPr lang="ko-KR" altLang="en-US" sz="17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층</a:t>
            </a:r>
            <a:r>
              <a:rPr lang="en-US" altLang="ko-KR" sz="17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– </a:t>
            </a:r>
            <a:r>
              <a:rPr lang="ko-KR" altLang="en-US" sz="17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영상 치의학과</a:t>
            </a:r>
            <a:r>
              <a:rPr lang="en-US" altLang="ko-KR" sz="17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sz="17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교정과</a:t>
            </a:r>
            <a:endParaRPr lang="ko-KR" altLang="en-US" sz="1700" dirty="0">
              <a:effectLst/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B41E1F-0B87-E1E5-7498-A1A08B737EED}"/>
              </a:ext>
            </a:extLst>
          </p:cNvPr>
          <p:cNvSpPr txBox="1"/>
          <p:nvPr/>
        </p:nvSpPr>
        <p:spPr>
          <a:xfrm>
            <a:off x="4858125" y="3620067"/>
            <a:ext cx="31087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3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층</a:t>
            </a:r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– 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보철과</a:t>
            </a:r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통합진료센터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E75FF6-1625-938D-842A-C0FB82DD869B}"/>
              </a:ext>
            </a:extLst>
          </p:cNvPr>
          <p:cNvSpPr txBox="1"/>
          <p:nvPr/>
        </p:nvSpPr>
        <p:spPr>
          <a:xfrm>
            <a:off x="4858125" y="2893472"/>
            <a:ext cx="29098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2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층</a:t>
            </a:r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소아치과</a:t>
            </a:r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sz="1700" dirty="0" err="1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치주과</a:t>
            </a:r>
            <a:endParaRPr lang="ko-KR" altLang="en-US" sz="1700" dirty="0">
              <a:effectLst/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  <p:pic>
        <p:nvPicPr>
          <p:cNvPr id="38" name="그림 37" descr="그리기이(가) 표시된 사진&#10;&#10;자동 생성된 설명">
            <a:extLst>
              <a:ext uri="{FF2B5EF4-FFF2-40B4-BE49-F238E27FC236}">
                <a16:creationId xmlns:a16="http://schemas.microsoft.com/office/drawing/2014/main" id="{B640D751-CB85-1C70-1BAA-383D1F373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70" y="4372533"/>
            <a:ext cx="378000" cy="378000"/>
          </a:xfrm>
          <a:prstGeom prst="rect">
            <a:avLst/>
          </a:prstGeom>
        </p:spPr>
      </p:pic>
      <p:pic>
        <p:nvPicPr>
          <p:cNvPr id="39" name="그림 38" descr="그리기이(가) 표시된 사진&#10;&#10;자동 생성된 설명">
            <a:extLst>
              <a:ext uri="{FF2B5EF4-FFF2-40B4-BE49-F238E27FC236}">
                <a16:creationId xmlns:a16="http://schemas.microsoft.com/office/drawing/2014/main" id="{C74F0832-1AD0-6E8A-4A7C-C8A5DD283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85" y="5119733"/>
            <a:ext cx="378000" cy="378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4A557CE-E57A-D5EC-80B0-F0826C12CC4D}"/>
              </a:ext>
            </a:extLst>
          </p:cNvPr>
          <p:cNvSpPr txBox="1"/>
          <p:nvPr/>
        </p:nvSpPr>
        <p:spPr>
          <a:xfrm>
            <a:off x="4858124" y="4375848"/>
            <a:ext cx="4249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4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층</a:t>
            </a:r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– 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임플란트 센터</a:t>
            </a:r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보존과</a:t>
            </a:r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</a:p>
          <a:p>
            <a:r>
              <a:rPr lang="en-US" altLang="ko-KR" sz="17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      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구강내과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20F56E-A4DB-C65F-C6C2-77C66597487B}"/>
              </a:ext>
            </a:extLst>
          </p:cNvPr>
          <p:cNvSpPr txBox="1"/>
          <p:nvPr/>
        </p:nvSpPr>
        <p:spPr>
          <a:xfrm>
            <a:off x="4858125" y="5162396"/>
            <a:ext cx="31087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5</a:t>
            </a:r>
            <a:r>
              <a:rPr lang="ko-KR" altLang="en-US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층</a:t>
            </a:r>
            <a:r>
              <a:rPr lang="en-US" altLang="ko-KR" sz="1700" dirty="0"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– </a:t>
            </a:r>
            <a:r>
              <a:rPr lang="ko-KR" altLang="en-US" sz="1700" dirty="0" err="1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구강악안면외과</a:t>
            </a:r>
            <a:endParaRPr lang="ko-KR" altLang="en-US" sz="1700" dirty="0">
              <a:effectLst/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675116-4EBC-908F-C1DD-95F93A8A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3" y="1398050"/>
            <a:ext cx="3805296" cy="4282175"/>
          </a:xfrm>
          <a:prstGeom prst="rect">
            <a:avLst/>
          </a:prstGeom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66B2A6C0-94A9-2397-719E-03E3D8AF50B6}"/>
              </a:ext>
            </a:extLst>
          </p:cNvPr>
          <p:cNvSpPr/>
          <p:nvPr/>
        </p:nvSpPr>
        <p:spPr>
          <a:xfrm>
            <a:off x="7988108" y="3436321"/>
            <a:ext cx="1029809" cy="2502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67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43FEBEC3-2680-2E05-77CB-95A4222AD2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37" y="1076672"/>
            <a:ext cx="6524625" cy="3895725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503492C-442F-4638-8FC1-F5987AC54FCF}"/>
              </a:ext>
            </a:extLst>
          </p:cNvPr>
          <p:cNvCxnSpPr/>
          <p:nvPr/>
        </p:nvCxnSpPr>
        <p:spPr>
          <a:xfrm>
            <a:off x="45037" y="293610"/>
            <a:ext cx="0" cy="64807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410C4F-E133-4682-83BF-371A0D8FAC00}"/>
              </a:ext>
            </a:extLst>
          </p:cNvPr>
          <p:cNvSpPr txBox="1"/>
          <p:nvPr/>
        </p:nvSpPr>
        <p:spPr>
          <a:xfrm>
            <a:off x="75728" y="331952"/>
            <a:ext cx="41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실습 정보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FDDF46D9-E929-4EE7-BC75-015A015381D4}"/>
              </a:ext>
            </a:extLst>
          </p:cNvPr>
          <p:cNvCxnSpPr>
            <a:cxnSpLocks/>
          </p:cNvCxnSpPr>
          <p:nvPr/>
        </p:nvCxnSpPr>
        <p:spPr>
          <a:xfrm>
            <a:off x="6771512" y="1491911"/>
            <a:ext cx="373864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7865E0B8-2E1E-44AD-A598-F83299E08FFF}"/>
              </a:ext>
            </a:extLst>
          </p:cNvPr>
          <p:cNvCxnSpPr>
            <a:cxnSpLocks/>
          </p:cNvCxnSpPr>
          <p:nvPr/>
        </p:nvCxnSpPr>
        <p:spPr>
          <a:xfrm>
            <a:off x="6719864" y="3186862"/>
            <a:ext cx="373864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495B0EA-E6D4-8840-8F27-1842B363ED8F}"/>
              </a:ext>
            </a:extLst>
          </p:cNvPr>
          <p:cNvSpPr txBox="1"/>
          <p:nvPr/>
        </p:nvSpPr>
        <p:spPr>
          <a:xfrm>
            <a:off x="6990865" y="1061024"/>
            <a:ext cx="2917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실습 기간 </a:t>
            </a:r>
            <a:r>
              <a:rPr lang="en-US" altLang="ko-KR" sz="2200" b="1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&amp; </a:t>
            </a:r>
            <a:r>
              <a:rPr lang="ko-KR" altLang="en-US" sz="2200" b="1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시간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8C4A7-114E-4941-8942-E43EF14E8828}"/>
              </a:ext>
            </a:extLst>
          </p:cNvPr>
          <p:cNvSpPr txBox="1"/>
          <p:nvPr/>
        </p:nvSpPr>
        <p:spPr>
          <a:xfrm>
            <a:off x="6719864" y="1609795"/>
            <a:ext cx="438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 기간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: 6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5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일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~ 7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7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일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 시간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: 8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시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30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분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~ 5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시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점심 시간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: 12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시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20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~ 1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시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30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분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50C03-BB71-E39C-7770-86F44248B077}"/>
              </a:ext>
            </a:extLst>
          </p:cNvPr>
          <p:cNvSpPr txBox="1"/>
          <p:nvPr/>
        </p:nvSpPr>
        <p:spPr>
          <a:xfrm>
            <a:off x="6719864" y="3310202"/>
            <a:ext cx="438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고시원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원룸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본가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A406FD-9253-B07E-77E2-8A8B44C864E0}"/>
              </a:ext>
            </a:extLst>
          </p:cNvPr>
          <p:cNvSpPr txBox="1"/>
          <p:nvPr/>
        </p:nvSpPr>
        <p:spPr>
          <a:xfrm>
            <a:off x="6990864" y="2692463"/>
            <a:ext cx="2917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실습 중 거주지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80F490-0C36-2C4D-556D-060C6BDB0BC8}"/>
              </a:ext>
            </a:extLst>
          </p:cNvPr>
          <p:cNvSpPr txBox="1"/>
          <p:nvPr/>
        </p:nvSpPr>
        <p:spPr>
          <a:xfrm>
            <a:off x="6990863" y="3746716"/>
            <a:ext cx="2917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실습 준비물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7B86B1A7-8868-6BBC-EF83-94EB8999FA36}"/>
              </a:ext>
            </a:extLst>
          </p:cNvPr>
          <p:cNvCxnSpPr>
            <a:cxnSpLocks/>
          </p:cNvCxnSpPr>
          <p:nvPr/>
        </p:nvCxnSpPr>
        <p:spPr>
          <a:xfrm>
            <a:off x="6771511" y="4244785"/>
            <a:ext cx="373864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54593F-D94A-EAFA-81C8-803C9FCB8B57}"/>
              </a:ext>
            </a:extLst>
          </p:cNvPr>
          <p:cNvSpPr txBox="1"/>
          <p:nvPr/>
        </p:nvSpPr>
        <p:spPr>
          <a:xfrm>
            <a:off x="6719864" y="4372232"/>
            <a:ext cx="438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실습복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실습화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머리망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명찰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흰색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살구색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이너웨어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흰색 양말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페이스쉴드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실습서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교재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922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5087825-D826-5560-BD0D-946F75918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609"/>
          <a:stretch/>
        </p:blipFill>
        <p:spPr>
          <a:xfrm>
            <a:off x="197716" y="617645"/>
            <a:ext cx="2059156" cy="29527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6B8E1E2-001A-2521-461A-8082070F1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51"/>
          <a:stretch/>
        </p:blipFill>
        <p:spPr>
          <a:xfrm flipH="1">
            <a:off x="6216487" y="524658"/>
            <a:ext cx="2001527" cy="2952750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503492C-442F-4638-8FC1-F5987AC54FCF}"/>
              </a:ext>
            </a:extLst>
          </p:cNvPr>
          <p:cNvCxnSpPr/>
          <p:nvPr/>
        </p:nvCxnSpPr>
        <p:spPr>
          <a:xfrm>
            <a:off x="45037" y="293610"/>
            <a:ext cx="0" cy="64807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D8E6B632-34C5-45C9-A775-549A2B729E3C}"/>
              </a:ext>
            </a:extLst>
          </p:cNvPr>
          <p:cNvCxnSpPr>
            <a:cxnSpLocks/>
          </p:cNvCxnSpPr>
          <p:nvPr/>
        </p:nvCxnSpPr>
        <p:spPr>
          <a:xfrm>
            <a:off x="4655542" y="5666228"/>
            <a:ext cx="31218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771196-97AD-4DC3-A476-3AF4C2C1AB03}"/>
              </a:ext>
            </a:extLst>
          </p:cNvPr>
          <p:cNvSpPr txBox="1"/>
          <p:nvPr/>
        </p:nvSpPr>
        <p:spPr>
          <a:xfrm>
            <a:off x="45037" y="356035"/>
            <a:ext cx="41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장점 </a:t>
            </a:r>
            <a:r>
              <a:rPr lang="en-US" altLang="ko-KR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VS </a:t>
            </a:r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단점</a:t>
            </a:r>
          </a:p>
        </p:txBody>
      </p:sp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EE452507-F71C-5A4D-A6AC-F6ACC003FE73}"/>
              </a:ext>
            </a:extLst>
          </p:cNvPr>
          <p:cNvSpPr/>
          <p:nvPr/>
        </p:nvSpPr>
        <p:spPr>
          <a:xfrm>
            <a:off x="6698445" y="2076568"/>
            <a:ext cx="4949025" cy="326977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id="{07F0E946-0ECC-E54B-B744-7D3AF9BCDA03}"/>
              </a:ext>
            </a:extLst>
          </p:cNvPr>
          <p:cNvSpPr/>
          <p:nvPr/>
        </p:nvSpPr>
        <p:spPr>
          <a:xfrm>
            <a:off x="973568" y="2076568"/>
            <a:ext cx="4949025" cy="326977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815A4-1236-B148-ACB7-8E9B07265819}"/>
              </a:ext>
            </a:extLst>
          </p:cNvPr>
          <p:cNvSpPr txBox="1"/>
          <p:nvPr/>
        </p:nvSpPr>
        <p:spPr>
          <a:xfrm>
            <a:off x="1471374" y="2741958"/>
            <a:ext cx="4357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스터디 진행</a:t>
            </a:r>
            <a:endParaRPr lang="en-US" altLang="ko-KR" sz="20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구내 식당과 근처 인프라 좋음</a:t>
            </a:r>
            <a:endParaRPr lang="en-US" altLang="ko-KR" sz="20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정확한 퇴근 시간</a:t>
            </a:r>
            <a:endParaRPr lang="en-US" altLang="ko-KR" sz="20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친절하신 치과위생사 선생님과  교수님</a:t>
            </a:r>
            <a:endParaRPr lang="en-US" altLang="ko-KR" sz="20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실습생이 많아 </a:t>
            </a:r>
            <a:r>
              <a:rPr lang="ko-KR" altLang="en-US" sz="2000" dirty="0" err="1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의지됨</a:t>
            </a: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8E4E3-D843-8243-BAA1-0C18B6972354}"/>
              </a:ext>
            </a:extLst>
          </p:cNvPr>
          <p:cNvSpPr txBox="1"/>
          <p:nvPr/>
        </p:nvSpPr>
        <p:spPr>
          <a:xfrm>
            <a:off x="7217250" y="2741958"/>
            <a:ext cx="4536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앉아있을 수 있는 시간 없음</a:t>
            </a:r>
            <a:endParaRPr lang="en-US" altLang="ko-KR" sz="20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좁은 휴게실</a:t>
            </a:r>
            <a:endParaRPr lang="en-US" altLang="ko-KR" sz="20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레포트</a:t>
            </a: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제출 과제</a:t>
            </a:r>
            <a:r>
              <a:rPr lang="en-US" altLang="ko-KR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(</a:t>
            </a: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구강내과 제외</a:t>
            </a:r>
            <a:r>
              <a:rPr lang="en-US" altLang="ko-KR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치대생과 실습생이 많아 진료 보조기회가 적음</a:t>
            </a:r>
            <a:endParaRPr lang="en-US" altLang="ko-KR" sz="2000" dirty="0"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긴 통학 시간</a:t>
            </a:r>
            <a:r>
              <a:rPr lang="en-US" altLang="ko-KR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</a:t>
            </a:r>
            <a:r>
              <a:rPr lang="ko-KR" altLang="en-US" sz="2000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불편한 고시원 생활</a:t>
            </a:r>
          </a:p>
        </p:txBody>
      </p:sp>
    </p:spTree>
    <p:extLst>
      <p:ext uri="{BB962C8B-B14F-4D97-AF65-F5344CB8AC3E}">
        <p14:creationId xmlns:p14="http://schemas.microsoft.com/office/powerpoint/2010/main" val="370178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ABFDF9F-D54E-5963-BA37-0547FE04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699" y="1207319"/>
            <a:ext cx="9566342" cy="5020232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503492C-442F-4638-8FC1-F5987AC54FCF}"/>
              </a:ext>
            </a:extLst>
          </p:cNvPr>
          <p:cNvCxnSpPr/>
          <p:nvPr/>
        </p:nvCxnSpPr>
        <p:spPr>
          <a:xfrm>
            <a:off x="45037" y="293610"/>
            <a:ext cx="0" cy="64807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785038DD-0B5E-46F0-A7DA-F3B7C621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00717" y="-1542654"/>
            <a:ext cx="2393947" cy="8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E82346A-9894-4A42-B020-0CE7B7A0F0EB}"/>
              </a:ext>
            </a:extLst>
          </p:cNvPr>
          <p:cNvCxnSpPr>
            <a:cxnSpLocks/>
          </p:cNvCxnSpPr>
          <p:nvPr/>
        </p:nvCxnSpPr>
        <p:spPr>
          <a:xfrm flipH="1">
            <a:off x="602447" y="1353454"/>
            <a:ext cx="1" cy="456337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D6F0779-3272-4E4E-B2D3-FA453136FC59}"/>
              </a:ext>
            </a:extLst>
          </p:cNvPr>
          <p:cNvSpPr txBox="1"/>
          <p:nvPr/>
        </p:nvSpPr>
        <p:spPr>
          <a:xfrm>
            <a:off x="45037" y="355587"/>
            <a:ext cx="491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실습 내용 </a:t>
            </a:r>
            <a:r>
              <a:rPr lang="en-US" altLang="ko-KR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– </a:t>
            </a:r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실습생의 역할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DEF8847-9F58-9F73-8C49-9CEBF175AFC1}"/>
              </a:ext>
            </a:extLst>
          </p:cNvPr>
          <p:cNvGrpSpPr/>
          <p:nvPr/>
        </p:nvGrpSpPr>
        <p:grpSpPr>
          <a:xfrm>
            <a:off x="6600713" y="1505140"/>
            <a:ext cx="4592588" cy="4552709"/>
            <a:chOff x="6221735" y="1505140"/>
            <a:chExt cx="4101840" cy="4114603"/>
          </a:xfrm>
        </p:grpSpPr>
        <p:sp>
          <p:nvSpPr>
            <p:cNvPr id="20" name="액자 19">
              <a:extLst>
                <a:ext uri="{FF2B5EF4-FFF2-40B4-BE49-F238E27FC236}">
                  <a16:creationId xmlns:a16="http://schemas.microsoft.com/office/drawing/2014/main" id="{BDED9A44-E810-43BE-45E2-7499F904BE47}"/>
                </a:ext>
              </a:extLst>
            </p:cNvPr>
            <p:cNvSpPr/>
            <p:nvPr/>
          </p:nvSpPr>
          <p:spPr>
            <a:xfrm>
              <a:off x="6221735" y="1663913"/>
              <a:ext cx="4101840" cy="3955830"/>
            </a:xfrm>
            <a:prstGeom prst="frame">
              <a:avLst>
                <a:gd name="adj1" fmla="val 3643"/>
              </a:avLst>
            </a:prstGeom>
            <a:solidFill>
              <a:srgbClr val="DE53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33B24186-61AA-91BC-8B58-1D9F84DE948C}"/>
                </a:ext>
              </a:extLst>
            </p:cNvPr>
            <p:cNvSpPr/>
            <p:nvPr/>
          </p:nvSpPr>
          <p:spPr>
            <a:xfrm>
              <a:off x="6582201" y="1505140"/>
              <a:ext cx="3468624" cy="3729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ysClr val="windowText" lastClr="000000"/>
                  </a:solidFill>
                </a:rPr>
                <a:t>다른 과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30079F-7B99-E321-2F21-643CE42AC6C3}"/>
                </a:ext>
              </a:extLst>
            </p:cNvPr>
            <p:cNvSpPr txBox="1"/>
            <p:nvPr/>
          </p:nvSpPr>
          <p:spPr>
            <a:xfrm>
              <a:off x="6466457" y="2227305"/>
              <a:ext cx="3360452" cy="25868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sz="2000" b="1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진료</a:t>
              </a:r>
              <a:r>
                <a:rPr lang="ko-KR" altLang="en-US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 </a:t>
              </a:r>
              <a:endPara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endParaRPr>
            </a:p>
            <a:p>
              <a:endPara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endParaRPr>
            </a:p>
            <a:p>
              <a:r>
                <a:rPr lang="ko-KR" altLang="en-US" sz="2000" b="1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역할</a:t>
              </a:r>
              <a:r>
                <a:rPr lang="ko-KR" altLang="en-US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 </a:t>
              </a:r>
              <a:endPara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endParaRPr>
            </a:p>
            <a:p>
              <a:r>
                <a:rPr lang="en-US" altLang="ko-KR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- </a:t>
              </a:r>
              <a:r>
                <a:rPr lang="ko-KR" altLang="en-US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표면소독</a:t>
              </a:r>
              <a:r>
                <a:rPr lang="en-US" altLang="ko-KR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 </a:t>
              </a:r>
              <a:r>
                <a:rPr lang="ko-KR" altLang="en-US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및 수관 물 빼기 </a:t>
              </a:r>
              <a:endPara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endParaRPr>
            </a:p>
            <a:p>
              <a:r>
                <a:rPr lang="en-US" altLang="ko-KR" sz="2000" dirty="0">
                  <a:solidFill>
                    <a:sysClr val="windowText" lastClr="000000"/>
                  </a:solidFill>
                  <a:effectLst/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- </a:t>
              </a:r>
              <a:r>
                <a:rPr lang="ko-KR" altLang="en-US" sz="2000" dirty="0">
                  <a:solidFill>
                    <a:sysClr val="windowText" lastClr="000000"/>
                  </a:solidFill>
                  <a:effectLst/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기구와 재료 준비</a:t>
              </a:r>
              <a:r>
                <a:rPr lang="en-US" altLang="ko-KR" sz="2000" dirty="0">
                  <a:solidFill>
                    <a:sysClr val="windowText" lastClr="000000"/>
                  </a:solidFill>
                  <a:effectLst/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,</a:t>
              </a:r>
              <a:r>
                <a:rPr lang="ko-KR" altLang="en-US" sz="2000" dirty="0">
                  <a:solidFill>
                    <a:sysClr val="windowText" lastClr="000000"/>
                  </a:solidFill>
                  <a:effectLst/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 정리</a:t>
              </a:r>
              <a:endParaRPr lang="en-US" altLang="ko-KR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endParaRPr>
            </a:p>
            <a:p>
              <a:r>
                <a:rPr lang="en-US" altLang="ko-KR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- </a:t>
              </a:r>
              <a:r>
                <a:rPr lang="ko-KR" altLang="en-US" sz="2000" dirty="0" err="1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상차리기</a:t>
              </a:r>
              <a:endParaRPr lang="en-US" altLang="ko-KR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endParaRPr>
            </a:p>
            <a:p>
              <a:r>
                <a:rPr lang="en-US" altLang="ko-KR" sz="2000" dirty="0">
                  <a:solidFill>
                    <a:sysClr val="windowText" lastClr="000000"/>
                  </a:solidFill>
                  <a:effectLst/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- </a:t>
              </a:r>
              <a:r>
                <a:rPr lang="ko-KR" altLang="en-US" sz="2000" dirty="0">
                  <a:solidFill>
                    <a:sysClr val="windowText" lastClr="000000"/>
                  </a:solidFill>
                  <a:effectLst/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진료 </a:t>
              </a:r>
              <a:r>
                <a:rPr lang="en-US" altLang="ko-KR" sz="2000" dirty="0">
                  <a:solidFill>
                    <a:sysClr val="windowText" lastClr="000000"/>
                  </a:solidFill>
                  <a:effectLst/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observation,</a:t>
              </a:r>
              <a:r>
                <a:rPr lang="ko-KR" altLang="en-US" sz="2000" dirty="0">
                  <a:solidFill>
                    <a:sysClr val="windowText" lastClr="000000"/>
                  </a:solidFill>
                  <a:effectLst/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 진료 협조</a:t>
              </a:r>
              <a:endParaRPr lang="en-US" altLang="ko-KR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endParaRPr>
            </a:p>
            <a:p>
              <a:r>
                <a:rPr lang="en-US" altLang="ko-KR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- </a:t>
              </a:r>
              <a:r>
                <a:rPr lang="ko-KR" altLang="en-US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환자 </a:t>
              </a:r>
              <a:r>
                <a:rPr lang="en-US" altLang="ko-KR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apron </a:t>
              </a:r>
              <a:r>
                <a:rPr lang="ko-KR" altLang="en-US" sz="2000" dirty="0">
                  <a:solidFill>
                    <a:sysClr val="windowText" lastClr="000000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해드리기</a:t>
              </a:r>
              <a:endPara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endParaRPr>
            </a:p>
            <a:p>
              <a:r>
                <a:rPr lang="en-US" altLang="ko-KR" sz="2000" dirty="0">
                  <a:solidFill>
                    <a:schemeClr val="tx1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- </a:t>
              </a:r>
              <a:r>
                <a:rPr lang="ko-KR" altLang="en-US" sz="2000" dirty="0">
                  <a:solidFill>
                    <a:schemeClr val="tx1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환자</a:t>
              </a:r>
              <a:r>
                <a:rPr lang="en-US" altLang="ko-KR" sz="2000" dirty="0">
                  <a:solidFill>
                    <a:schemeClr val="tx1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 x-ray </a:t>
              </a:r>
              <a:r>
                <a:rPr lang="ko-KR" altLang="en-US" sz="2000" dirty="0">
                  <a:solidFill>
                    <a:schemeClr val="tx1"/>
                  </a:solidFill>
                  <a:latin typeface="S-Core Dream 4 Regular" panose="020B0203030302020204" pitchFamily="34" charset="-127"/>
                  <a:ea typeface="S-Core Dream 4 Regular" panose="020B0203030302020204" pitchFamily="34" charset="-127"/>
                </a:rPr>
                <a:t>띄우기</a:t>
              </a:r>
              <a:endParaRPr lang="en-US" altLang="ko-KR" sz="2000" dirty="0">
                <a:solidFill>
                  <a:schemeClr val="tx1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DC1A62A-838F-EADD-1BCE-8D0397A9E881}"/>
              </a:ext>
            </a:extLst>
          </p:cNvPr>
          <p:cNvGrpSpPr/>
          <p:nvPr/>
        </p:nvGrpSpPr>
        <p:grpSpPr>
          <a:xfrm>
            <a:off x="1361170" y="1505140"/>
            <a:ext cx="4592588" cy="4563371"/>
            <a:chOff x="6221735" y="1495504"/>
            <a:chExt cx="4101840" cy="4124239"/>
          </a:xfrm>
        </p:grpSpPr>
        <p:sp>
          <p:nvSpPr>
            <p:cNvPr id="5" name="액자 4">
              <a:extLst>
                <a:ext uri="{FF2B5EF4-FFF2-40B4-BE49-F238E27FC236}">
                  <a16:creationId xmlns:a16="http://schemas.microsoft.com/office/drawing/2014/main" id="{B7437196-A5A6-A0B9-44B4-D6840F61E9EF}"/>
                </a:ext>
              </a:extLst>
            </p:cNvPr>
            <p:cNvSpPr/>
            <p:nvPr/>
          </p:nvSpPr>
          <p:spPr>
            <a:xfrm>
              <a:off x="6221735" y="1663913"/>
              <a:ext cx="4101840" cy="3955830"/>
            </a:xfrm>
            <a:prstGeom prst="frame">
              <a:avLst>
                <a:gd name="adj1" fmla="val 3643"/>
              </a:avLst>
            </a:prstGeom>
            <a:solidFill>
              <a:srgbClr val="DE53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51D2DE47-0C9F-CA54-614B-CE98A561B49B}"/>
                </a:ext>
              </a:extLst>
            </p:cNvPr>
            <p:cNvSpPr/>
            <p:nvPr/>
          </p:nvSpPr>
          <p:spPr>
            <a:xfrm>
              <a:off x="6582201" y="1495504"/>
              <a:ext cx="3468624" cy="3729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ysClr val="windowText" lastClr="000000"/>
                  </a:solidFill>
                </a:rPr>
                <a:t>소아치과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DA5399-D2CC-75D3-CF18-CCEACD28A426}"/>
              </a:ext>
            </a:extLst>
          </p:cNvPr>
          <p:cNvSpPr txBox="1"/>
          <p:nvPr/>
        </p:nvSpPr>
        <p:spPr>
          <a:xfrm>
            <a:off x="1554786" y="2304198"/>
            <a:ext cx="4244298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진료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</a:t>
            </a:r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: 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충치 치료</a:t>
            </a:r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sz="2000" dirty="0" err="1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치면열구전색</a:t>
            </a:r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불소</a:t>
            </a:r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교정</a:t>
            </a:r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발치</a:t>
            </a:r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장애인 진료</a:t>
            </a:r>
            <a:endParaRPr lang="en-US" altLang="ko-KR" sz="2000" dirty="0">
              <a:solidFill>
                <a:sysClr val="windowText" lastClr="000000"/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endParaRPr lang="en-US" altLang="ko-KR" sz="2000" dirty="0">
              <a:solidFill>
                <a:sysClr val="windowText" lastClr="000000"/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ko-KR" altLang="en-US" sz="2000" b="1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역할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</a:t>
            </a:r>
            <a:endParaRPr lang="en-US" altLang="ko-KR" sz="2000" dirty="0">
              <a:solidFill>
                <a:sysClr val="windowText" lastClr="000000"/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sz="2000" dirty="0" err="1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유니트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</a:t>
            </a:r>
            <a:r>
              <a:rPr lang="ko-KR" altLang="en-US" sz="2000" dirty="0" err="1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체어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표면소독</a:t>
            </a:r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및 수관 물   </a:t>
            </a:r>
            <a:endParaRPr lang="en-US" altLang="ko-KR" sz="2000" dirty="0">
              <a:solidFill>
                <a:sysClr val="windowText" lastClr="000000"/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 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빼기</a:t>
            </a:r>
            <a:endParaRPr lang="en-US" altLang="ko-KR" sz="2000" dirty="0">
              <a:solidFill>
                <a:sysClr val="windowText" lastClr="000000"/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부족한 재료 및 물품 채우기</a:t>
            </a:r>
            <a:endParaRPr lang="en-US" altLang="ko-KR" sz="2000" dirty="0">
              <a:solidFill>
                <a:sysClr val="windowText" lastClr="000000"/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기구와 재료 준비</a:t>
            </a:r>
            <a:r>
              <a:rPr lang="en-US" altLang="ko-KR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,</a:t>
            </a:r>
            <a:r>
              <a:rPr lang="ko-KR" altLang="en-US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정리</a:t>
            </a:r>
            <a:endParaRPr lang="en-US" altLang="ko-KR" sz="2000" dirty="0">
              <a:solidFill>
                <a:sysClr val="windowText" lastClr="000000"/>
              </a:solidFill>
              <a:effectLst/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  <a:p>
            <a:r>
              <a:rPr lang="en-US" altLang="ko-KR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진료 </a:t>
            </a:r>
            <a:r>
              <a:rPr lang="en-US" altLang="ko-KR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observation, </a:t>
            </a:r>
            <a:r>
              <a:rPr lang="ko-KR" altLang="en-US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진료 협조</a:t>
            </a:r>
            <a:r>
              <a:rPr lang="en-US" altLang="ko-KR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(</a:t>
            </a:r>
            <a:r>
              <a:rPr lang="ko-KR" altLang="en-US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어시</a:t>
            </a:r>
            <a:r>
              <a:rPr lang="en-US" altLang="ko-KR" sz="2000" dirty="0">
                <a:solidFill>
                  <a:sysClr val="windowText" lastClr="000000"/>
                </a:solidFill>
                <a:effectLst/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)</a:t>
            </a:r>
          </a:p>
          <a:p>
            <a:r>
              <a:rPr lang="en-US" altLang="ko-KR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- </a:t>
            </a:r>
            <a:r>
              <a:rPr lang="ko-KR" altLang="en-US" sz="2000" dirty="0">
                <a:solidFill>
                  <a:sysClr val="windowText" lastClr="000000"/>
                </a:solidFill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소아 환자 주의 분산 및 진정</a:t>
            </a:r>
            <a:endParaRPr lang="en-US" altLang="ko-KR" sz="2000" dirty="0">
              <a:solidFill>
                <a:sysClr val="windowText" lastClr="000000"/>
              </a:solidFill>
              <a:latin typeface="S-Core Dream 4 Regular" panose="020B0203030302020204" pitchFamily="34" charset="-127"/>
              <a:ea typeface="S-Core Dream 4 Regular" panose="020B02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618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503492C-442F-4638-8FC1-F5987AC54FCF}"/>
              </a:ext>
            </a:extLst>
          </p:cNvPr>
          <p:cNvCxnSpPr/>
          <p:nvPr/>
        </p:nvCxnSpPr>
        <p:spPr>
          <a:xfrm>
            <a:off x="45037" y="293610"/>
            <a:ext cx="0" cy="64807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80A3C80-C157-4559-B230-A6DCBD6FE334}"/>
              </a:ext>
            </a:extLst>
          </p:cNvPr>
          <p:cNvSpPr txBox="1"/>
          <p:nvPr/>
        </p:nvSpPr>
        <p:spPr>
          <a:xfrm>
            <a:off x="53915" y="356035"/>
            <a:ext cx="41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그 외 </a:t>
            </a:r>
            <a:r>
              <a:rPr lang="en-US" altLang="ko-KR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– </a:t>
            </a:r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실습 </a:t>
            </a:r>
            <a:r>
              <a:rPr lang="ko-KR" altLang="en-US" sz="2800" b="1" spc="100" dirty="0" err="1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꿀팁</a:t>
            </a:r>
            <a:endParaRPr lang="ko-KR" altLang="en-US" sz="2800" b="1" spc="100" dirty="0">
              <a:solidFill>
                <a:srgbClr val="C00000"/>
              </a:solidFill>
              <a:latin typeface="S-Core Dream 8 Heavy" panose="020B0503030302020204" pitchFamily="34" charset="-127"/>
              <a:ea typeface="S-Core Dream 8 Heavy" panose="020B05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F7D87-E62D-DC20-1E1B-DD3FB02C878A}"/>
              </a:ext>
            </a:extLst>
          </p:cNvPr>
          <p:cNvSpPr txBox="1"/>
          <p:nvPr/>
        </p:nvSpPr>
        <p:spPr>
          <a:xfrm>
            <a:off x="1320052" y="3986930"/>
            <a:ext cx="8888593" cy="222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ko-KR" sz="1900" dirty="0"/>
              <a:t>1</a:t>
            </a:r>
            <a:r>
              <a:rPr lang="ko-KR" altLang="en-US" sz="1900" dirty="0"/>
              <a:t>주차 </a:t>
            </a:r>
            <a:r>
              <a:rPr lang="en-US" altLang="ko-KR" sz="1900" dirty="0"/>
              <a:t>: </a:t>
            </a:r>
            <a:r>
              <a:rPr lang="ko-KR" altLang="en-US" sz="1900" dirty="0"/>
              <a:t>기구 및 비품 위치</a:t>
            </a:r>
            <a:r>
              <a:rPr lang="en-US" altLang="ko-KR" sz="1900" dirty="0"/>
              <a:t>, </a:t>
            </a:r>
            <a:r>
              <a:rPr lang="ko-KR" altLang="en-US" sz="1900" dirty="0"/>
              <a:t>기구와 재료 쓰임 외우기</a:t>
            </a:r>
            <a:r>
              <a:rPr lang="en-US" altLang="ko-KR" sz="1900" dirty="0"/>
              <a:t>(</a:t>
            </a:r>
            <a:r>
              <a:rPr lang="ko-KR" altLang="en-US" sz="1900" dirty="0" err="1"/>
              <a:t>옵저베이션하면서</a:t>
            </a:r>
            <a:r>
              <a:rPr lang="en-US" altLang="ko-KR" sz="1900" dirty="0"/>
              <a:t>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ko-KR" sz="1900" dirty="0"/>
              <a:t>2</a:t>
            </a:r>
            <a:r>
              <a:rPr lang="ko-KR" altLang="en-US" sz="1900" dirty="0"/>
              <a:t>주차 </a:t>
            </a:r>
            <a:r>
              <a:rPr lang="en-US" altLang="ko-KR" sz="1900" dirty="0"/>
              <a:t>: </a:t>
            </a:r>
            <a:r>
              <a:rPr lang="ko-KR" altLang="en-US" sz="1900" dirty="0"/>
              <a:t>치료 </a:t>
            </a:r>
            <a:r>
              <a:rPr lang="ko-KR" altLang="en-US" sz="1900" dirty="0" err="1"/>
              <a:t>술식의</a:t>
            </a:r>
            <a:r>
              <a:rPr lang="ko-KR" altLang="en-US" sz="1900" dirty="0"/>
              <a:t> 순서</a:t>
            </a:r>
            <a:r>
              <a:rPr lang="en-US" altLang="ko-KR" sz="1900" dirty="0"/>
              <a:t>, </a:t>
            </a:r>
            <a:r>
              <a:rPr lang="ko-KR" altLang="en-US" sz="1900" dirty="0"/>
              <a:t>각 </a:t>
            </a:r>
            <a:r>
              <a:rPr lang="ko-KR" altLang="en-US" sz="1900" dirty="0" err="1"/>
              <a:t>술식에</a:t>
            </a:r>
            <a:r>
              <a:rPr lang="ko-KR" altLang="en-US" sz="1900" dirty="0"/>
              <a:t> 맞는 상 차리는 방법 외우기</a:t>
            </a:r>
            <a:endParaRPr lang="en-US" altLang="ko-KR" sz="1900" dirty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ko-KR" sz="1900" dirty="0"/>
              <a:t>3</a:t>
            </a:r>
            <a:r>
              <a:rPr lang="ko-KR" altLang="en-US" sz="1900" dirty="0"/>
              <a:t>주차 </a:t>
            </a:r>
            <a:r>
              <a:rPr lang="en-US" altLang="ko-KR" sz="1900" dirty="0"/>
              <a:t>: </a:t>
            </a:r>
            <a:r>
              <a:rPr lang="ko-KR" altLang="en-US" sz="1900" dirty="0"/>
              <a:t>라이트 위치 올바르게 맞추기</a:t>
            </a:r>
            <a:r>
              <a:rPr lang="en-US" altLang="ko-KR" sz="1900" dirty="0"/>
              <a:t>, </a:t>
            </a:r>
            <a:r>
              <a:rPr lang="ko-KR" altLang="en-US" sz="1900" dirty="0" err="1"/>
              <a:t>석션</a:t>
            </a:r>
            <a:r>
              <a:rPr lang="ko-KR" altLang="en-US" sz="1900" dirty="0"/>
              <a:t> 위치 올바르게 맞추기</a:t>
            </a:r>
            <a:endParaRPr lang="en-US" altLang="ko-KR" sz="1900" dirty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ko-KR" sz="1900" dirty="0"/>
              <a:t>4</a:t>
            </a:r>
            <a:r>
              <a:rPr lang="ko-KR" altLang="en-US" sz="1900" dirty="0"/>
              <a:t>주차 </a:t>
            </a:r>
            <a:r>
              <a:rPr lang="en-US" altLang="ko-KR" sz="1900" dirty="0"/>
              <a:t>: </a:t>
            </a:r>
            <a:r>
              <a:rPr lang="ko-KR" altLang="en-US" sz="1900" dirty="0"/>
              <a:t>진료 전 환자 리스트나 선생님 지시대로 미리 상 차리기</a:t>
            </a:r>
            <a:endParaRPr lang="en-US" altLang="ko-KR" sz="1900" dirty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ko-KR" sz="1900" dirty="0"/>
              <a:t>5</a:t>
            </a:r>
            <a:r>
              <a:rPr lang="ko-KR" altLang="en-US" sz="1900" dirty="0"/>
              <a:t>주차 </a:t>
            </a:r>
            <a:r>
              <a:rPr lang="en-US" altLang="ko-KR" sz="1900" dirty="0"/>
              <a:t>: </a:t>
            </a:r>
            <a:r>
              <a:rPr lang="ko-KR" altLang="en-US" sz="1900" dirty="0"/>
              <a:t>적극적으로 진료보조 서기</a:t>
            </a:r>
            <a:endParaRPr lang="en-US" altLang="ko-KR" sz="1900" dirty="0"/>
          </a:p>
        </p:txBody>
      </p:sp>
      <p:pic>
        <p:nvPicPr>
          <p:cNvPr id="30" name="그림 29" descr="그리기이(가) 표시된 사진&#10;&#10;자동 생성된 설명">
            <a:extLst>
              <a:ext uri="{FF2B5EF4-FFF2-40B4-BE49-F238E27FC236}">
                <a16:creationId xmlns:a16="http://schemas.microsoft.com/office/drawing/2014/main" id="{0EF8C010-4AB6-095B-D607-BF3B4D2D6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52" y="1308232"/>
            <a:ext cx="352402" cy="352402"/>
          </a:xfrm>
          <a:prstGeom prst="rect">
            <a:avLst/>
          </a:prstGeom>
        </p:spPr>
      </p:pic>
      <p:pic>
        <p:nvPicPr>
          <p:cNvPr id="31" name="그림 30" descr="그리기이(가) 표시된 사진&#10;&#10;자동 생성된 설명">
            <a:extLst>
              <a:ext uri="{FF2B5EF4-FFF2-40B4-BE49-F238E27FC236}">
                <a16:creationId xmlns:a16="http://schemas.microsoft.com/office/drawing/2014/main" id="{8DE0BEC3-7B4C-2C38-5C21-875B8A9D2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93" y="1926737"/>
            <a:ext cx="352402" cy="352402"/>
          </a:xfrm>
          <a:prstGeom prst="rect">
            <a:avLst/>
          </a:prstGeom>
        </p:spPr>
      </p:pic>
      <p:pic>
        <p:nvPicPr>
          <p:cNvPr id="32" name="그림 31" descr="그리기이(가) 표시된 사진&#10;&#10;자동 생성된 설명">
            <a:extLst>
              <a:ext uri="{FF2B5EF4-FFF2-40B4-BE49-F238E27FC236}">
                <a16:creationId xmlns:a16="http://schemas.microsoft.com/office/drawing/2014/main" id="{1B56DEF2-F02F-3BE2-0909-5E9EE45FD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52" y="2545242"/>
            <a:ext cx="352402" cy="3524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4DC8A6E-CD2F-8CB3-E11E-CF967C4162DA}"/>
              </a:ext>
            </a:extLst>
          </p:cNvPr>
          <p:cNvSpPr txBox="1"/>
          <p:nvPr/>
        </p:nvSpPr>
        <p:spPr>
          <a:xfrm>
            <a:off x="1858915" y="1308232"/>
            <a:ext cx="88120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ko-KR" altLang="en-US" sz="2000" dirty="0"/>
              <a:t>치과위생사 선생님</a:t>
            </a:r>
            <a:r>
              <a:rPr lang="en-US" altLang="ko-KR" sz="2000" dirty="0"/>
              <a:t>, </a:t>
            </a:r>
            <a:r>
              <a:rPr lang="ko-KR" altLang="en-US" sz="2000" dirty="0"/>
              <a:t>의사선생님</a:t>
            </a:r>
            <a:r>
              <a:rPr lang="en-US" altLang="ko-KR" sz="2000" dirty="0"/>
              <a:t>, </a:t>
            </a:r>
            <a:r>
              <a:rPr lang="ko-KR" altLang="en-US" sz="2000" dirty="0"/>
              <a:t>소독실 이모님들께 인사 잘하기</a:t>
            </a:r>
            <a:endParaRPr lang="en-US" altLang="ko-KR" sz="2000" dirty="0"/>
          </a:p>
          <a:p>
            <a:pPr>
              <a:buClr>
                <a:srgbClr val="C00000"/>
              </a:buClr>
            </a:pPr>
            <a:endParaRPr lang="en-US" altLang="ko-KR" sz="2000" dirty="0"/>
          </a:p>
          <a:p>
            <a:pPr>
              <a:buClr>
                <a:srgbClr val="C00000"/>
              </a:buClr>
            </a:pPr>
            <a:r>
              <a:rPr lang="ko-KR" altLang="en-US" sz="2000" dirty="0"/>
              <a:t>메모지</a:t>
            </a:r>
            <a:r>
              <a:rPr lang="en-US" altLang="ko-KR" sz="2000" dirty="0"/>
              <a:t>, </a:t>
            </a:r>
            <a:r>
              <a:rPr lang="ko-KR" altLang="en-US" sz="2000" dirty="0"/>
              <a:t>볼펜 항상 들고 다니면서 </a:t>
            </a:r>
            <a:r>
              <a:rPr lang="ko-KR" altLang="en-US" sz="2000" dirty="0" err="1"/>
              <a:t>알게된</a:t>
            </a:r>
            <a:r>
              <a:rPr lang="ko-KR" altLang="en-US" sz="2000" dirty="0"/>
              <a:t> 것</a:t>
            </a:r>
            <a:r>
              <a:rPr lang="en-US" altLang="ko-KR" sz="2000" dirty="0"/>
              <a:t>, </a:t>
            </a:r>
            <a:r>
              <a:rPr lang="ko-KR" altLang="en-US" sz="2000" dirty="0"/>
              <a:t>궁금한 것 메모하고 질문하기</a:t>
            </a:r>
            <a:endParaRPr lang="en-US" altLang="ko-KR" sz="2000" dirty="0"/>
          </a:p>
          <a:p>
            <a:pPr>
              <a:buClr>
                <a:srgbClr val="C00000"/>
              </a:buClr>
            </a:pPr>
            <a:endParaRPr lang="en-US" altLang="ko-KR" sz="2000" dirty="0"/>
          </a:p>
          <a:p>
            <a:pPr>
              <a:buClr>
                <a:srgbClr val="C00000"/>
              </a:buClr>
            </a:pPr>
            <a:r>
              <a:rPr lang="ko-KR" altLang="en-US" sz="2000" dirty="0"/>
              <a:t>환자 질문에 함부로 답변하지 않기</a:t>
            </a:r>
            <a:endParaRPr lang="en-US" altLang="ko-KR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4643DC-5CB1-519E-0DB6-E5B8C8E93698}"/>
              </a:ext>
            </a:extLst>
          </p:cNvPr>
          <p:cNvSpPr txBox="1"/>
          <p:nvPr/>
        </p:nvSpPr>
        <p:spPr>
          <a:xfrm>
            <a:off x="1044228" y="3470804"/>
            <a:ext cx="29731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실습 </a:t>
            </a:r>
            <a:r>
              <a:rPr lang="ko-KR" altLang="en-US" sz="2000" b="1" dirty="0" err="1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주차별</a:t>
            </a:r>
            <a:r>
              <a:rPr lang="ko-KR" altLang="en-US" sz="2000" b="1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</a:t>
            </a:r>
            <a:r>
              <a:rPr lang="ko-KR" altLang="en-US" sz="2000" b="1" dirty="0" err="1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해야할</a:t>
            </a:r>
            <a:r>
              <a:rPr lang="ko-KR" altLang="en-US" sz="2000" b="1" dirty="0">
                <a:latin typeface="S-Core Dream 4 Regular" panose="020B0203030302020204" pitchFamily="34" charset="-127"/>
                <a:ea typeface="S-Core Dream 4 Regular" panose="020B0203030302020204" pitchFamily="34" charset="-127"/>
              </a:rPr>
              <a:t> 것 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4CFF1487-A2F0-BE98-0163-7FA4FD6BD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11" y="879255"/>
            <a:ext cx="107632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32B54B7D-CEDA-ED4F-FCE9-7AC9E02DA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433"/>
          <a:stretch/>
        </p:blipFill>
        <p:spPr>
          <a:xfrm>
            <a:off x="8947232" y="2708318"/>
            <a:ext cx="1818317" cy="2984732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503492C-442F-4638-8FC1-F5987AC54FCF}"/>
              </a:ext>
            </a:extLst>
          </p:cNvPr>
          <p:cNvCxnSpPr/>
          <p:nvPr/>
        </p:nvCxnSpPr>
        <p:spPr>
          <a:xfrm>
            <a:off x="45037" y="293610"/>
            <a:ext cx="0" cy="64807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F51041-3A54-1C2E-E9D4-3B8AEFCF24D5}"/>
              </a:ext>
            </a:extLst>
          </p:cNvPr>
          <p:cNvGrpSpPr/>
          <p:nvPr/>
        </p:nvGrpSpPr>
        <p:grpSpPr>
          <a:xfrm>
            <a:off x="1151137" y="2656816"/>
            <a:ext cx="9889724" cy="2618914"/>
            <a:chOff x="1118586" y="2017359"/>
            <a:chExt cx="9889724" cy="2618914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BA276F4-59C8-4FDC-B1BA-9E0A5973FD5C}"/>
                </a:ext>
              </a:extLst>
            </p:cNvPr>
            <p:cNvCxnSpPr>
              <a:cxnSpLocks/>
            </p:cNvCxnSpPr>
            <p:nvPr/>
          </p:nvCxnSpPr>
          <p:spPr>
            <a:xfrm>
              <a:off x="1118586" y="4636273"/>
              <a:ext cx="334687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7577146C-3A5F-4C22-9227-B674D3C6182F}"/>
                </a:ext>
              </a:extLst>
            </p:cNvPr>
            <p:cNvCxnSpPr>
              <a:cxnSpLocks/>
            </p:cNvCxnSpPr>
            <p:nvPr/>
          </p:nvCxnSpPr>
          <p:spPr>
            <a:xfrm>
              <a:off x="4456586" y="3331255"/>
              <a:ext cx="312189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F37226D4-5BB1-40F4-9958-DCB0D25B81FC}"/>
                </a:ext>
              </a:extLst>
            </p:cNvPr>
            <p:cNvCxnSpPr>
              <a:cxnSpLocks/>
            </p:cNvCxnSpPr>
            <p:nvPr/>
          </p:nvCxnSpPr>
          <p:spPr>
            <a:xfrm>
              <a:off x="7569599" y="2017359"/>
              <a:ext cx="343871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198DDDE7-E52E-4956-9D3B-E04D1E6345E6}"/>
                </a:ext>
              </a:extLst>
            </p:cNvPr>
            <p:cNvCxnSpPr>
              <a:cxnSpLocks/>
            </p:cNvCxnSpPr>
            <p:nvPr/>
          </p:nvCxnSpPr>
          <p:spPr>
            <a:xfrm>
              <a:off x="4465464" y="3322377"/>
              <a:ext cx="0" cy="131389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0F0D0C1B-1CE7-47F3-93F0-916658EEA6EC}"/>
                </a:ext>
              </a:extLst>
            </p:cNvPr>
            <p:cNvCxnSpPr>
              <a:cxnSpLocks/>
            </p:cNvCxnSpPr>
            <p:nvPr/>
          </p:nvCxnSpPr>
          <p:spPr>
            <a:xfrm>
              <a:off x="7578477" y="2017359"/>
              <a:ext cx="0" cy="131389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C537D6-F18B-4DA4-A470-1FCC587B6257}"/>
              </a:ext>
            </a:extLst>
          </p:cNvPr>
          <p:cNvSpPr txBox="1"/>
          <p:nvPr/>
        </p:nvSpPr>
        <p:spPr>
          <a:xfrm>
            <a:off x="1349920" y="5501121"/>
            <a:ext cx="283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통제 되지 않던 소아 환자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1D546B-CB9A-4539-88EA-838B25E46CC8}"/>
              </a:ext>
            </a:extLst>
          </p:cNvPr>
          <p:cNvSpPr txBox="1"/>
          <p:nvPr/>
        </p:nvSpPr>
        <p:spPr>
          <a:xfrm>
            <a:off x="7831830" y="1821408"/>
            <a:ext cx="297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치과위생사 선생님과 치과의사 선생님의 칭찬과 격려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0A3C80-C157-4559-B230-A6DCBD6FE334}"/>
              </a:ext>
            </a:extLst>
          </p:cNvPr>
          <p:cNvSpPr txBox="1"/>
          <p:nvPr/>
        </p:nvSpPr>
        <p:spPr>
          <a:xfrm>
            <a:off x="53915" y="418460"/>
            <a:ext cx="41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그 외 </a:t>
            </a:r>
            <a:r>
              <a:rPr lang="en-US" altLang="ko-KR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- </a:t>
            </a:r>
            <a:r>
              <a:rPr lang="ko-KR" altLang="en-US" sz="2800" b="1" spc="100" dirty="0">
                <a:solidFill>
                  <a:srgbClr val="C00000"/>
                </a:solidFill>
                <a:latin typeface="S-Core Dream 8 Heavy" panose="020B0503030302020204" pitchFamily="34" charset="-127"/>
                <a:ea typeface="S-Core Dream 8 Heavy" panose="020B0503030302020204" pitchFamily="34" charset="-127"/>
              </a:rPr>
              <a:t>에피소드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407441-75BD-63B4-E0D7-9C31500D04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6331" y="2869724"/>
            <a:ext cx="2859361" cy="2201975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58EC8D01-01EA-D199-9A30-42CEAC77A1D8}"/>
              </a:ext>
            </a:extLst>
          </p:cNvPr>
          <p:cNvGrpSpPr/>
          <p:nvPr/>
        </p:nvGrpSpPr>
        <p:grpSpPr>
          <a:xfrm>
            <a:off x="7791780" y="2991358"/>
            <a:ext cx="1419459" cy="2838917"/>
            <a:chOff x="4134759" y="1112511"/>
            <a:chExt cx="1419459" cy="2838917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C30E7CD-39F8-BFD9-31CB-408FFE7409AE}"/>
                </a:ext>
              </a:extLst>
            </p:cNvPr>
            <p:cNvGrpSpPr/>
            <p:nvPr/>
          </p:nvGrpSpPr>
          <p:grpSpPr>
            <a:xfrm>
              <a:off x="4134759" y="1112511"/>
              <a:ext cx="1419459" cy="2838917"/>
              <a:chOff x="4368824" y="1142332"/>
              <a:chExt cx="1419459" cy="2838917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CBF10D31-65E2-1688-BEA3-A4BAD318C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41" b="92593" l="7407" r="98611">
                            <a14:foregroundMark x1="40278" y1="16898" x2="57870" y2="3472"/>
                            <a14:foregroundMark x1="57870" y1="3472" x2="70833" y2="8102"/>
                            <a14:foregroundMark x1="62500" y1="35648" x2="67593" y2="92824"/>
                            <a14:foregroundMark x1="25463" y1="47917" x2="20370" y2="70139"/>
                            <a14:foregroundMark x1="77778" y1="44444" x2="99074" y2="63426"/>
                            <a14:foregroundMark x1="13889" y1="64120" x2="7407" y2="703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68824" y="1142332"/>
                <a:ext cx="1419459" cy="2838917"/>
              </a:xfrm>
              <a:prstGeom prst="rect">
                <a:avLst/>
              </a:prstGeom>
            </p:spPr>
          </p:pic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53DBD5F7-44E0-A791-62EB-5BC0747D1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9227" y="2298787"/>
                <a:ext cx="266700" cy="295275"/>
              </a:xfrm>
              <a:prstGeom prst="rect">
                <a:avLst/>
              </a:prstGeom>
            </p:spPr>
          </p:pic>
        </p:grp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13DBFB35-2198-6CD4-E6D9-E69B0D966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83715" y="2258560"/>
              <a:ext cx="228599" cy="247649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4D763923-FF67-A248-0097-0357F112A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8892" y="1929028"/>
            <a:ext cx="1814216" cy="18177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C580B6A-BD2E-4DA6-F1A3-E445ED84B1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1604" y="2837884"/>
            <a:ext cx="409575" cy="1123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3A7AF7-3CFA-ACF1-373A-65F00E71E53D}"/>
              </a:ext>
            </a:extLst>
          </p:cNvPr>
          <p:cNvSpPr txBox="1"/>
          <p:nvPr/>
        </p:nvSpPr>
        <p:spPr>
          <a:xfrm>
            <a:off x="4699370" y="4147813"/>
            <a:ext cx="283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애교 많던 지적장애 환자</a:t>
            </a:r>
          </a:p>
        </p:txBody>
      </p:sp>
    </p:spTree>
    <p:extLst>
      <p:ext uri="{BB962C8B-B14F-4D97-AF65-F5344CB8AC3E}">
        <p14:creationId xmlns:p14="http://schemas.microsoft.com/office/powerpoint/2010/main" val="232105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10</Pages>
  <Paragraphs>91</Paragraphs>
  <Words>429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thdwjdgus2003@naver.com</dc:creator>
  <cp:lastModifiedBy>guestf337bc901f3c2ab1a25324d3b5eddf7c</cp:lastModifiedBy>
  <dc:title>PowerPoint 프레젠테이션</dc:title>
  <dcterms:modified xsi:type="dcterms:W3CDTF">2024-02-23T14:58:00Z</dcterms:modified>
</cp:coreProperties>
</file>